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9"/>
  </p:notesMasterIdLst>
  <p:sldIdLst>
    <p:sldId id="283" r:id="rId4"/>
    <p:sldId id="257" r:id="rId5"/>
    <p:sldId id="314" r:id="rId6"/>
    <p:sldId id="258" r:id="rId7"/>
    <p:sldId id="264" r:id="rId8"/>
    <p:sldId id="259" r:id="rId9"/>
    <p:sldId id="260" r:id="rId10"/>
    <p:sldId id="289" r:id="rId11"/>
    <p:sldId id="295" r:id="rId12"/>
    <p:sldId id="296" r:id="rId13"/>
    <p:sldId id="297" r:id="rId14"/>
    <p:sldId id="298" r:id="rId15"/>
    <p:sldId id="291" r:id="rId16"/>
    <p:sldId id="282" r:id="rId17"/>
    <p:sldId id="265" r:id="rId18"/>
  </p:sldIdLst>
  <p:sldSz cx="18288000" cy="10288588"/>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Consolas" panose="020B0609020204030204" pitchFamily="49"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4"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3" Type="http://schemas.openxmlformats.org/officeDocument/2006/relationships/slideMaster" Target="slideMasters/slideMaster3.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commentAuthors" Target="commentAuthors.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1F1F1F"/>
                </a:solidFill>
                <a:effectLst/>
                <a:latin typeface="Google Sans"/>
              </a:rPr>
              <a:t>Generative AI can create new and innovative types of images. This includes photorealistic images of fictional scenes, new artistic styles, and images that are more accessible to people with disabilities. Midjourney is particularly powerful at creating images with a wide range of styles.</a:t>
            </a:r>
          </a:p>
          <a:p>
            <a:pPr algn="l">
              <a:buFont typeface="+mj-lt"/>
              <a:buAutoNum type="arabicPeriod"/>
            </a:pPr>
            <a:r>
              <a:rPr lang="en-US" b="0" i="0" dirty="0">
                <a:solidFill>
                  <a:srgbClr val="1F1F1F"/>
                </a:solidFill>
                <a:effectLst/>
                <a:latin typeface="Google Sans"/>
              </a:rPr>
              <a:t>Generative AI can democratize creative expression. Generative AI makes it possible for anyone to create high-quality images, even if they have no artistic training or experience. Midjourney is relatively easy to use, even for beginners.</a:t>
            </a:r>
          </a:p>
          <a:p>
            <a:pPr algn="l">
              <a:buFont typeface="+mj-lt"/>
              <a:buAutoNum type="arabicPeriod"/>
            </a:pPr>
            <a:r>
              <a:rPr lang="en-US" b="0" i="0" dirty="0">
                <a:solidFill>
                  <a:srgbClr val="1F1F1F"/>
                </a:solidFill>
                <a:effectLst/>
                <a:latin typeface="Google Sans"/>
              </a:rPr>
              <a:t>Generative AI can solve real-world problems. Generative AI can be used to develop new medical imaging techniques, create synthetic training data for machine learning models, and generate realistic images for video games and movies. Midjourney is already being used by researchers and designers to solve real-world problems.</a:t>
            </a:r>
          </a:p>
          <a:p>
            <a:pPr algn="l">
              <a:buFont typeface="+mj-lt"/>
              <a:buAutoNum type="arabicPeriod"/>
            </a:pPr>
            <a:r>
              <a:rPr lang="en-US" b="0" i="0" dirty="0">
                <a:solidFill>
                  <a:srgbClr val="1F1F1F"/>
                </a:solidFill>
                <a:effectLst/>
                <a:latin typeface="Google Sans"/>
              </a:rPr>
              <a:t>Midjourney is a powerful and versatile generative AI for image generation. It can be used to create a wide range of image types, from photorealistic images to abstract art. Midjourney is also relatively easy to use, making it a good choice for both beginners and experienced users.</a:t>
            </a:r>
          </a:p>
          <a:p>
            <a:pPr algn="l">
              <a:buFont typeface="+mj-lt"/>
              <a:buAutoNum type="arabicPeriod"/>
            </a:pPr>
            <a:r>
              <a:rPr lang="en-US" b="0" i="0" dirty="0">
                <a:solidFill>
                  <a:srgbClr val="1F1F1F"/>
                </a:solidFill>
                <a:effectLst/>
                <a:latin typeface="Google Sans"/>
              </a:rPr>
              <a:t>Midjourney has the potential to revolutionize many different industries and applications. It can be used to create new and innovative forms of art, design, and entertainment. Midjourney can also be used to solve real-world problems in healthcare, science, and engineering.</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3121648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315089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871100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563560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17141499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F1F1F"/>
                </a:solidFill>
                <a:effectLst/>
                <a:latin typeface="Google Sans"/>
              </a:rPr>
              <a:t>MidJourney is a new AI-powered image generation tool that has quickly gained popularity for its ability to create stunning and imaginative images from text prompts. It offers several advantages over other AI image generators, including:</a:t>
            </a:r>
          </a:p>
          <a:p>
            <a:pPr algn="l">
              <a:buFont typeface="Arial" panose="020B0604020202020204" pitchFamily="34" charset="0"/>
              <a:buChar char="•"/>
            </a:pPr>
            <a:r>
              <a:rPr lang="en-US" b="0" i="0" dirty="0">
                <a:solidFill>
                  <a:srgbClr val="1F1F1F"/>
                </a:solidFill>
                <a:effectLst/>
                <a:latin typeface="Google Sans"/>
              </a:rPr>
              <a:t>High-quality images: MidJourney is known for producing well-structured, defined, and realistic images. Its images are often compared to the work of professional artists.</a:t>
            </a:r>
          </a:p>
          <a:p>
            <a:pPr algn="l">
              <a:buFont typeface="Arial" panose="020B0604020202020204" pitchFamily="34" charset="0"/>
              <a:buChar char="•"/>
            </a:pPr>
            <a:r>
              <a:rPr lang="en-US" b="0" i="0" dirty="0">
                <a:solidFill>
                  <a:srgbClr val="1F1F1F"/>
                </a:solidFill>
                <a:effectLst/>
                <a:latin typeface="Google Sans"/>
              </a:rPr>
              <a:t>High image resolution: MidJourney can generate images with resolutions of up to 1,792 x 1,024 pixels, allowing for more space and detail in the images created.</a:t>
            </a:r>
          </a:p>
          <a:p>
            <a:pPr algn="l">
              <a:buFont typeface="Arial" panose="020B0604020202020204" pitchFamily="34" charset="0"/>
              <a:buChar char="•"/>
            </a:pPr>
            <a:r>
              <a:rPr lang="en-US" b="0" i="0" dirty="0">
                <a:solidFill>
                  <a:srgbClr val="1F1F1F"/>
                </a:solidFill>
                <a:effectLst/>
                <a:latin typeface="Google Sans"/>
              </a:rPr>
              <a:t>Diverse artistic styles: MidJourney can generate images in a wide range of artistic styles, from classical realism to abstract expressionism. This makes it a versatile tool for artists and creative professionals alike.</a:t>
            </a:r>
          </a:p>
          <a:p>
            <a:pPr algn="l">
              <a:buFont typeface="Arial" panose="020B0604020202020204" pitchFamily="34" charset="0"/>
              <a:buChar char="•"/>
            </a:pPr>
            <a:r>
              <a:rPr lang="en-US" b="0" i="0" dirty="0">
                <a:solidFill>
                  <a:srgbClr val="1F1F1F"/>
                </a:solidFill>
                <a:effectLst/>
                <a:latin typeface="Google Sans"/>
              </a:rPr>
              <a:t>Easy to use: MidJourney works through Discord, a widely used chat platform. Users can interact with the AI bot using simple commands, making it accessible even to those with no coding experience.</a:t>
            </a:r>
          </a:p>
          <a:p>
            <a:pPr algn="l">
              <a:buFont typeface="Arial" panose="020B0604020202020204" pitchFamily="34" charset="0"/>
              <a:buChar char="•"/>
            </a:pPr>
            <a:r>
              <a:rPr lang="en-US" b="0" i="0" dirty="0">
                <a:solidFill>
                  <a:srgbClr val="1F1F1F"/>
                </a:solidFill>
                <a:effectLst/>
                <a:latin typeface="Google Sans"/>
              </a:rPr>
              <a:t>Active community: The MidJourney Discord server provides an active community where users can share their creations, ask questions, and receive help from both other users and the MidJourney team.</a:t>
            </a:r>
          </a:p>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1347330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Goroutine Example</a:t>
            </a: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4151084" y="2342603"/>
            <a:ext cx="8128001" cy="7367454"/>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a:t>
            </a:r>
            <a:r>
              <a:rPr lang="en-US" sz="2400" dirty="0" err="1">
                <a:solidFill>
                  <a:schemeClr val="tx1">
                    <a:lumMod val="65000"/>
                    <a:lumOff val="35000"/>
                  </a:schemeClr>
                </a:solidFill>
                <a:latin typeface="Consolas" panose="020B0609020204030204" pitchFamily="49" charset="0"/>
                <a:cs typeface="Arial" panose="020B0604020202020204" pitchFamily="34" charset="0"/>
              </a:rPr>
              <a:t>mainimport</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"time"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sayHello</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for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 0;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&lt; 3;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("Hello!")</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time.Millisecond</a:t>
            </a:r>
            <a:r>
              <a:rPr lang="en-US" sz="2400" dirty="0">
                <a:solidFill>
                  <a:schemeClr val="tx1">
                    <a:lumMod val="65000"/>
                    <a:lumOff val="35000"/>
                  </a:schemeClr>
                </a:solidFill>
                <a:latin typeface="Consolas" panose="020B0609020204030204" pitchFamily="49" charset="0"/>
                <a:cs typeface="Arial" panose="020B0604020202020204" pitchFamily="34" charset="0"/>
              </a:rPr>
              <a:t> * 500)</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6708036" y="1914986"/>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1208625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Goroutine Example (contd.)</a:t>
            </a:r>
          </a:p>
        </p:txBody>
      </p:sp>
      <p:sp>
        <p:nvSpPr>
          <p:cNvPr id="3" name="Rectangle: Rounded Corners 2">
            <a:extLst>
              <a:ext uri="{FF2B5EF4-FFF2-40B4-BE49-F238E27FC236}">
                <a16:creationId xmlns:a16="http://schemas.microsoft.com/office/drawing/2014/main" id="{8BACCCAA-D51C-1B5A-F9E5-45CC5966CF52}"/>
              </a:ext>
            </a:extLst>
          </p:cNvPr>
          <p:cNvSpPr/>
          <p:nvPr/>
        </p:nvSpPr>
        <p:spPr bwMode="auto">
          <a:xfrm>
            <a:off x="638627" y="2807060"/>
            <a:ext cx="8157031" cy="6380483"/>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go </a:t>
            </a:r>
            <a:r>
              <a:rPr lang="en-US" sz="2400" dirty="0" err="1">
                <a:solidFill>
                  <a:schemeClr val="tx1">
                    <a:lumMod val="65000"/>
                    <a:lumOff val="35000"/>
                  </a:schemeClr>
                </a:solidFill>
                <a:latin typeface="Consolas" panose="020B0609020204030204" pitchFamily="49" charset="0"/>
                <a:cs typeface="Arial" panose="020B0604020202020204" pitchFamily="34" charset="0"/>
              </a:rPr>
              <a:t>sayHello</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for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 0;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&lt; 3; </a:t>
            </a:r>
            <a:r>
              <a:rPr lang="en-US" sz="2400" dirty="0" err="1">
                <a:solidFill>
                  <a:schemeClr val="tx1">
                    <a:lumMod val="65000"/>
                    <a:lumOff val="35000"/>
                  </a:schemeClr>
                </a:solidFill>
                <a:latin typeface="Consolas" panose="020B0609020204030204" pitchFamily="49" charset="0"/>
                <a:cs typeface="Arial" panose="020B0604020202020204" pitchFamily="34" charset="0"/>
              </a:rPr>
              <a:t>i</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("Hi!")</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time.Millisecond</a:t>
            </a:r>
            <a:r>
              <a:rPr lang="en-US" sz="2400" dirty="0">
                <a:solidFill>
                  <a:schemeClr val="tx1">
                    <a:lumMod val="65000"/>
                    <a:lumOff val="35000"/>
                  </a:schemeClr>
                </a:solidFill>
                <a:latin typeface="Consolas" panose="020B0609020204030204" pitchFamily="49" charset="0"/>
                <a:cs typeface="Arial" panose="020B0604020202020204" pitchFamily="34" charset="0"/>
              </a:rPr>
              <a:t> * 500)</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time.Sleep</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err="1">
                <a:solidFill>
                  <a:schemeClr val="tx1">
                    <a:lumMod val="65000"/>
                    <a:lumOff val="35000"/>
                  </a:schemeClr>
                </a:solidFill>
                <a:latin typeface="Consolas" panose="020B0609020204030204" pitchFamily="49" charset="0"/>
                <a:cs typeface="Arial" panose="020B0604020202020204" pitchFamily="34" charset="0"/>
              </a:rPr>
              <a:t>time.Second</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p:txBody>
      </p:sp>
      <p:sp>
        <p:nvSpPr>
          <p:cNvPr id="6" name="Rectangle: Rounded Corners 5">
            <a:extLst>
              <a:ext uri="{FF2B5EF4-FFF2-40B4-BE49-F238E27FC236}">
                <a16:creationId xmlns:a16="http://schemas.microsoft.com/office/drawing/2014/main" id="{C3641253-E449-084C-B8BE-EBBFA4C9D049}"/>
              </a:ext>
            </a:extLst>
          </p:cNvPr>
          <p:cNvSpPr/>
          <p:nvPr/>
        </p:nvSpPr>
        <p:spPr bwMode="auto">
          <a:xfrm>
            <a:off x="3195579" y="2379443"/>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7" name="Rectangle: Rounded Corners 6">
            <a:extLst>
              <a:ext uri="{FF2B5EF4-FFF2-40B4-BE49-F238E27FC236}">
                <a16:creationId xmlns:a16="http://schemas.microsoft.com/office/drawing/2014/main" id="{2896E914-22A0-94F2-01F0-5EA0CACA84C7}"/>
              </a:ext>
            </a:extLst>
          </p:cNvPr>
          <p:cNvSpPr/>
          <p:nvPr/>
        </p:nvSpPr>
        <p:spPr bwMode="auto">
          <a:xfrm>
            <a:off x="9876970" y="4238171"/>
            <a:ext cx="7104748" cy="4912532"/>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Hi!</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Hello!</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Hi!</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Hello!</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Hello!</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Hi!</a:t>
            </a:r>
          </a:p>
        </p:txBody>
      </p:sp>
      <p:sp>
        <p:nvSpPr>
          <p:cNvPr id="8" name="Rectangle: Rounded Corners 7">
            <a:extLst>
              <a:ext uri="{FF2B5EF4-FFF2-40B4-BE49-F238E27FC236}">
                <a16:creationId xmlns:a16="http://schemas.microsoft.com/office/drawing/2014/main" id="{AA3028CC-898E-038D-46FA-2D2556F43ACD}"/>
              </a:ext>
            </a:extLst>
          </p:cNvPr>
          <p:cNvSpPr/>
          <p:nvPr/>
        </p:nvSpPr>
        <p:spPr bwMode="auto">
          <a:xfrm>
            <a:off x="12317807" y="3892412"/>
            <a:ext cx="2625268" cy="32923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21467989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Goroutine Example Explanation</a:t>
            </a:r>
          </a:p>
        </p:txBody>
      </p:sp>
      <p:sp>
        <p:nvSpPr>
          <p:cNvPr id="3" name="Rectangle: Rounded Corners 2">
            <a:extLst>
              <a:ext uri="{FF2B5EF4-FFF2-40B4-BE49-F238E27FC236}">
                <a16:creationId xmlns:a16="http://schemas.microsoft.com/office/drawing/2014/main" id="{727D2BF9-C9CB-01C6-C1C0-B4E0BCE4D1EB}"/>
              </a:ext>
            </a:extLst>
          </p:cNvPr>
          <p:cNvSpPr/>
          <p:nvPr/>
        </p:nvSpPr>
        <p:spPr bwMode="auto">
          <a:xfrm>
            <a:off x="607218" y="2424440"/>
            <a:ext cx="13152325"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We define a </a:t>
            </a:r>
            <a:r>
              <a:rPr lang="en-US" sz="2400" b="1" dirty="0" err="1">
                <a:solidFill>
                  <a:schemeClr val="tx1">
                    <a:lumMod val="65000"/>
                    <a:lumOff val="35000"/>
                  </a:schemeClr>
                </a:solidFill>
                <a:latin typeface="Arial" panose="020B0604020202020204" pitchFamily="34" charset="0"/>
                <a:cs typeface="Arial" panose="020B0604020202020204" pitchFamily="34" charset="0"/>
              </a:rPr>
              <a:t>sayHello</a:t>
            </a:r>
            <a:r>
              <a:rPr lang="en-US" sz="2400" dirty="0">
                <a:solidFill>
                  <a:schemeClr val="tx1">
                    <a:lumMod val="65000"/>
                    <a:lumOff val="35000"/>
                  </a:schemeClr>
                </a:solidFill>
                <a:latin typeface="Arial" panose="020B0604020202020204" pitchFamily="34" charset="0"/>
                <a:cs typeface="Arial" panose="020B0604020202020204" pitchFamily="34" charset="0"/>
              </a:rPr>
              <a:t> function that prints </a:t>
            </a:r>
            <a:r>
              <a:rPr lang="en-US" sz="2400" b="1" dirty="0">
                <a:solidFill>
                  <a:schemeClr val="tx1">
                    <a:lumMod val="65000"/>
                    <a:lumOff val="35000"/>
                  </a:schemeClr>
                </a:solidFill>
                <a:latin typeface="Arial" panose="020B0604020202020204" pitchFamily="34" charset="0"/>
                <a:cs typeface="Arial" panose="020B0604020202020204" pitchFamily="34" charset="0"/>
              </a:rPr>
              <a:t>Hello!</a:t>
            </a:r>
            <a:r>
              <a:rPr lang="en-US" sz="2400" dirty="0">
                <a:solidFill>
                  <a:schemeClr val="tx1">
                    <a:lumMod val="65000"/>
                    <a:lumOff val="35000"/>
                  </a:schemeClr>
                </a:solidFill>
                <a:latin typeface="Arial" panose="020B0604020202020204" pitchFamily="34" charset="0"/>
                <a:cs typeface="Arial" panose="020B0604020202020204" pitchFamily="34" charset="0"/>
              </a:rPr>
              <a:t> three times with a short sleep between each message.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the main function, we create a new goroutine using go </a:t>
            </a:r>
            <a:r>
              <a:rPr lang="en-US" sz="2400" b="1" dirty="0" err="1">
                <a:solidFill>
                  <a:schemeClr val="tx1">
                    <a:lumMod val="65000"/>
                    <a:lumOff val="35000"/>
                  </a:schemeClr>
                </a:solidFill>
                <a:latin typeface="Arial" panose="020B0604020202020204" pitchFamily="34" charset="0"/>
                <a:cs typeface="Arial" panose="020B0604020202020204" pitchFamily="34" charset="0"/>
              </a:rPr>
              <a:t>sayHello</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This starts the execution of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sayHello</a:t>
            </a:r>
            <a:r>
              <a:rPr lang="en-US" sz="2400" dirty="0">
                <a:solidFill>
                  <a:schemeClr val="tx1">
                    <a:lumMod val="65000"/>
                    <a:lumOff val="35000"/>
                  </a:schemeClr>
                </a:solidFill>
                <a:latin typeface="Arial" panose="020B0604020202020204" pitchFamily="34" charset="0"/>
                <a:cs typeface="Arial" panose="020B0604020202020204" pitchFamily="34" charset="0"/>
              </a:rPr>
              <a:t> function concurrently.</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main function also prints </a:t>
            </a:r>
            <a:r>
              <a:rPr lang="en-US" sz="2400" b="1" dirty="0">
                <a:solidFill>
                  <a:schemeClr val="tx1">
                    <a:lumMod val="65000"/>
                    <a:lumOff val="35000"/>
                  </a:schemeClr>
                </a:solidFill>
                <a:latin typeface="Arial" panose="020B0604020202020204" pitchFamily="34" charset="0"/>
                <a:cs typeface="Arial" panose="020B0604020202020204" pitchFamily="34" charset="0"/>
              </a:rPr>
              <a:t>Hi!</a:t>
            </a:r>
            <a:r>
              <a:rPr lang="en-US" sz="2400" dirty="0">
                <a:solidFill>
                  <a:schemeClr val="tx1">
                    <a:lumMod val="65000"/>
                    <a:lumOff val="35000"/>
                  </a:schemeClr>
                </a:solidFill>
                <a:latin typeface="Arial" panose="020B0604020202020204" pitchFamily="34" charset="0"/>
                <a:cs typeface="Arial" panose="020B0604020202020204" pitchFamily="34" charset="0"/>
              </a:rPr>
              <a:t> three times with a similar sleep between messages.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We use </a:t>
            </a:r>
            <a:r>
              <a:rPr lang="en-US" sz="2400" b="1" dirty="0" err="1">
                <a:solidFill>
                  <a:schemeClr val="tx1">
                    <a:lumMod val="65000"/>
                    <a:lumOff val="35000"/>
                  </a:schemeClr>
                </a:solidFill>
                <a:latin typeface="Arial" panose="020B0604020202020204" pitchFamily="34" charset="0"/>
                <a:cs typeface="Arial" panose="020B0604020202020204" pitchFamily="34" charset="0"/>
              </a:rPr>
              <a:t>time.Sleep</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to pause for one second at the end of the main function to ensure that the goroutine has enough time to complete its work. However, this is not the recommended way to wait for goroutines to finish in production code.</a:t>
            </a:r>
          </a:p>
        </p:txBody>
      </p:sp>
    </p:spTree>
    <p:extLst>
      <p:ext uri="{BB962C8B-B14F-4D97-AF65-F5344CB8AC3E}">
        <p14:creationId xmlns:p14="http://schemas.microsoft.com/office/powerpoint/2010/main" val="17059779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069E-3977-7E34-CF76-A30E062CC628}"/>
              </a:ext>
            </a:extLst>
          </p:cNvPr>
          <p:cNvSpPr>
            <a:spLocks noGrp="1"/>
          </p:cNvSpPr>
          <p:nvPr>
            <p:ph type="title"/>
          </p:nvPr>
        </p:nvSpPr>
        <p:spPr/>
        <p:txBody>
          <a:bodyPr/>
          <a:lstStyle/>
          <a:p>
            <a:r>
              <a:rPr lang="en-US" dirty="0"/>
              <a:t>Uses of Goroutines</a:t>
            </a:r>
            <a:endParaRPr lang="en-IN" dirty="0"/>
          </a:p>
        </p:txBody>
      </p:sp>
      <p:grpSp>
        <p:nvGrpSpPr>
          <p:cNvPr id="152" name="Group 151">
            <a:extLst>
              <a:ext uri="{FF2B5EF4-FFF2-40B4-BE49-F238E27FC236}">
                <a16:creationId xmlns:a16="http://schemas.microsoft.com/office/drawing/2014/main" id="{03BC79D2-123D-3C6A-A9F2-80FBA7571CA2}"/>
              </a:ext>
            </a:extLst>
          </p:cNvPr>
          <p:cNvGrpSpPr/>
          <p:nvPr/>
        </p:nvGrpSpPr>
        <p:grpSpPr>
          <a:xfrm>
            <a:off x="9242584" y="2560220"/>
            <a:ext cx="3907010" cy="4258797"/>
            <a:chOff x="9306084" y="3966989"/>
            <a:chExt cx="3907010" cy="4258797"/>
          </a:xfrm>
        </p:grpSpPr>
        <p:grpSp>
          <p:nvGrpSpPr>
            <p:cNvPr id="115" name="Group 114">
              <a:extLst>
                <a:ext uri="{FF2B5EF4-FFF2-40B4-BE49-F238E27FC236}">
                  <a16:creationId xmlns:a16="http://schemas.microsoft.com/office/drawing/2014/main" id="{9575EA8A-8232-1883-EAFF-F45918E517D0}"/>
                </a:ext>
              </a:extLst>
            </p:cNvPr>
            <p:cNvGrpSpPr/>
            <p:nvPr/>
          </p:nvGrpSpPr>
          <p:grpSpPr>
            <a:xfrm>
              <a:off x="9306084" y="3966989"/>
              <a:ext cx="3907010" cy="4258797"/>
              <a:chOff x="6160062" y="2345203"/>
              <a:chExt cx="2537671" cy="2167594"/>
            </a:xfrm>
          </p:grpSpPr>
          <p:sp>
            <p:nvSpPr>
              <p:cNvPr id="116" name="Freeform: Shape 115">
                <a:extLst>
                  <a:ext uri="{FF2B5EF4-FFF2-40B4-BE49-F238E27FC236}">
                    <a16:creationId xmlns:a16="http://schemas.microsoft.com/office/drawing/2014/main" id="{BE61A9B5-EB7F-5210-DAED-D18C689EFADB}"/>
                  </a:ext>
                </a:extLst>
              </p:cNvPr>
              <p:cNvSpPr/>
              <p:nvPr/>
            </p:nvSpPr>
            <p:spPr>
              <a:xfrm>
                <a:off x="6160062" y="2345203"/>
                <a:ext cx="1028138" cy="2167594"/>
              </a:xfrm>
              <a:custGeom>
                <a:avLst/>
                <a:gdLst>
                  <a:gd name="connsiteX0" fmla="*/ 8478 w 1028138"/>
                  <a:gd name="connsiteY0" fmla="*/ 1205925 h 2167594"/>
                  <a:gd name="connsiteX1" fmla="*/ 126692 w 1028138"/>
                  <a:gd name="connsiteY1" fmla="*/ 1205925 h 2167594"/>
                  <a:gd name="connsiteX2" fmla="*/ 271988 w 1028138"/>
                  <a:gd name="connsiteY2" fmla="*/ 1351234 h 2167594"/>
                  <a:gd name="connsiteX3" fmla="*/ 271988 w 1028138"/>
                  <a:gd name="connsiteY3" fmla="*/ 2022285 h 2167594"/>
                  <a:gd name="connsiteX4" fmla="*/ 400211 w 1028138"/>
                  <a:gd name="connsiteY4" fmla="*/ 2150534 h 2167594"/>
                  <a:gd name="connsiteX5" fmla="*/ 1019661 w 1028138"/>
                  <a:gd name="connsiteY5" fmla="*/ 2150534 h 2167594"/>
                  <a:gd name="connsiteX6" fmla="*/ 1028138 w 1028138"/>
                  <a:gd name="connsiteY6" fmla="*/ 2159064 h 2167594"/>
                  <a:gd name="connsiteX7" fmla="*/ 1019661 w 1028138"/>
                  <a:gd name="connsiteY7" fmla="*/ 2167594 h 2167594"/>
                  <a:gd name="connsiteX8" fmla="*/ 400211 w 1028138"/>
                  <a:gd name="connsiteY8" fmla="*/ 2167594 h 2167594"/>
                  <a:gd name="connsiteX9" fmla="*/ 254915 w 1028138"/>
                  <a:gd name="connsiteY9" fmla="*/ 2022285 h 2167594"/>
                  <a:gd name="connsiteX10" fmla="*/ 254915 w 1028138"/>
                  <a:gd name="connsiteY10" fmla="*/ 1351234 h 2167594"/>
                  <a:gd name="connsiteX11" fmla="*/ 126692 w 1028138"/>
                  <a:gd name="connsiteY11" fmla="*/ 1222985 h 2167594"/>
                  <a:gd name="connsiteX12" fmla="*/ 8478 w 1028138"/>
                  <a:gd name="connsiteY12" fmla="*/ 1222985 h 2167594"/>
                  <a:gd name="connsiteX13" fmla="*/ 0 w 1028138"/>
                  <a:gd name="connsiteY13" fmla="*/ 1214455 h 2167594"/>
                  <a:gd name="connsiteX14" fmla="*/ 8478 w 1028138"/>
                  <a:gd name="connsiteY14" fmla="*/ 1205925 h 2167594"/>
                  <a:gd name="connsiteX15" fmla="*/ 400211 w 1028138"/>
                  <a:gd name="connsiteY15" fmla="*/ 0 h 2167594"/>
                  <a:gd name="connsiteX16" fmla="*/ 1019661 w 1028138"/>
                  <a:gd name="connsiteY16" fmla="*/ 0 h 2167594"/>
                  <a:gd name="connsiteX17" fmla="*/ 1028138 w 1028138"/>
                  <a:gd name="connsiteY17" fmla="*/ 9032 h 2167594"/>
                  <a:gd name="connsiteX18" fmla="*/ 1019661 w 1028138"/>
                  <a:gd name="connsiteY18" fmla="*/ 17562 h 2167594"/>
                  <a:gd name="connsiteX19" fmla="*/ 400211 w 1028138"/>
                  <a:gd name="connsiteY19" fmla="*/ 17562 h 2167594"/>
                  <a:gd name="connsiteX20" fmla="*/ 271988 w 1028138"/>
                  <a:gd name="connsiteY20" fmla="*/ 145811 h 2167594"/>
                  <a:gd name="connsiteX21" fmla="*/ 271988 w 1028138"/>
                  <a:gd name="connsiteY21" fmla="*/ 816360 h 2167594"/>
                  <a:gd name="connsiteX22" fmla="*/ 126692 w 1028138"/>
                  <a:gd name="connsiteY22" fmla="*/ 961669 h 2167594"/>
                  <a:gd name="connsiteX23" fmla="*/ 8478 w 1028138"/>
                  <a:gd name="connsiteY23" fmla="*/ 961669 h 2167594"/>
                  <a:gd name="connsiteX24" fmla="*/ 0 w 1028138"/>
                  <a:gd name="connsiteY24" fmla="*/ 953139 h 2167594"/>
                  <a:gd name="connsiteX25" fmla="*/ 8478 w 1028138"/>
                  <a:gd name="connsiteY25" fmla="*/ 944610 h 2167594"/>
                  <a:gd name="connsiteX26" fmla="*/ 126692 w 1028138"/>
                  <a:gd name="connsiteY26" fmla="*/ 944610 h 2167594"/>
                  <a:gd name="connsiteX27" fmla="*/ 254915 w 1028138"/>
                  <a:gd name="connsiteY27" fmla="*/ 816360 h 2167594"/>
                  <a:gd name="connsiteX28" fmla="*/ 254915 w 1028138"/>
                  <a:gd name="connsiteY28" fmla="*/ 145309 h 2167594"/>
                  <a:gd name="connsiteX29" fmla="*/ 400211 w 1028138"/>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38" h="2167594">
                    <a:moveTo>
                      <a:pt x="8478" y="1205925"/>
                    </a:moveTo>
                    <a:lnTo>
                      <a:pt x="126692" y="1205925"/>
                    </a:lnTo>
                    <a:cubicBezTo>
                      <a:pt x="206523" y="1205925"/>
                      <a:pt x="271988" y="1270853"/>
                      <a:pt x="271988" y="1351234"/>
                    </a:cubicBezTo>
                    <a:lnTo>
                      <a:pt x="271988" y="2022285"/>
                    </a:lnTo>
                    <a:cubicBezTo>
                      <a:pt x="271988" y="2093133"/>
                      <a:pt x="329447" y="2150534"/>
                      <a:pt x="400211" y="2150534"/>
                    </a:cubicBezTo>
                    <a:lnTo>
                      <a:pt x="1019661" y="2150534"/>
                    </a:lnTo>
                    <a:cubicBezTo>
                      <a:pt x="1024488" y="2150534"/>
                      <a:pt x="1028138" y="2154247"/>
                      <a:pt x="1028138" y="2159064"/>
                    </a:cubicBezTo>
                    <a:cubicBezTo>
                      <a:pt x="1028138" y="2163881"/>
                      <a:pt x="1024488" y="2167594"/>
                      <a:pt x="1019661" y="2167594"/>
                    </a:cubicBezTo>
                    <a:lnTo>
                      <a:pt x="400211" y="2167594"/>
                    </a:lnTo>
                    <a:cubicBezTo>
                      <a:pt x="320381" y="2167594"/>
                      <a:pt x="254915" y="2102667"/>
                      <a:pt x="254915" y="2022285"/>
                    </a:cubicBezTo>
                    <a:lnTo>
                      <a:pt x="254915" y="1351234"/>
                    </a:lnTo>
                    <a:cubicBezTo>
                      <a:pt x="254915" y="1280486"/>
                      <a:pt x="197456" y="1222985"/>
                      <a:pt x="126692" y="1222985"/>
                    </a:cubicBezTo>
                    <a:lnTo>
                      <a:pt x="8478" y="1222985"/>
                    </a:lnTo>
                    <a:cubicBezTo>
                      <a:pt x="3768" y="1222985"/>
                      <a:pt x="0" y="1219272"/>
                      <a:pt x="0" y="1214455"/>
                    </a:cubicBezTo>
                    <a:cubicBezTo>
                      <a:pt x="0" y="1209638"/>
                      <a:pt x="3768" y="1205925"/>
                      <a:pt x="8478" y="1205925"/>
                    </a:cubicBezTo>
                    <a:close/>
                    <a:moveTo>
                      <a:pt x="400211" y="0"/>
                    </a:moveTo>
                    <a:lnTo>
                      <a:pt x="1019661" y="0"/>
                    </a:lnTo>
                    <a:cubicBezTo>
                      <a:pt x="1024488" y="0"/>
                      <a:pt x="1028138" y="4215"/>
                      <a:pt x="1028138" y="9032"/>
                    </a:cubicBezTo>
                    <a:cubicBezTo>
                      <a:pt x="1028138" y="13849"/>
                      <a:pt x="1024488" y="17562"/>
                      <a:pt x="1019661" y="17562"/>
                    </a:cubicBezTo>
                    <a:lnTo>
                      <a:pt x="400211" y="17562"/>
                    </a:lnTo>
                    <a:cubicBezTo>
                      <a:pt x="329447" y="17562"/>
                      <a:pt x="271988" y="75063"/>
                      <a:pt x="271988" y="145811"/>
                    </a:cubicBezTo>
                    <a:lnTo>
                      <a:pt x="271988" y="816360"/>
                    </a:lnTo>
                    <a:cubicBezTo>
                      <a:pt x="271988" y="896240"/>
                      <a:pt x="206994" y="961669"/>
                      <a:pt x="126692" y="961669"/>
                    </a:cubicBezTo>
                    <a:lnTo>
                      <a:pt x="8478" y="961669"/>
                    </a:lnTo>
                    <a:cubicBezTo>
                      <a:pt x="3768" y="961669"/>
                      <a:pt x="0" y="957956"/>
                      <a:pt x="0" y="953139"/>
                    </a:cubicBezTo>
                    <a:cubicBezTo>
                      <a:pt x="0" y="948323"/>
                      <a:pt x="3768" y="944610"/>
                      <a:pt x="8478" y="944610"/>
                    </a:cubicBezTo>
                    <a:lnTo>
                      <a:pt x="126692" y="944610"/>
                    </a:lnTo>
                    <a:cubicBezTo>
                      <a:pt x="197456" y="944610"/>
                      <a:pt x="254915" y="887108"/>
                      <a:pt x="254915" y="816360"/>
                    </a:cubicBezTo>
                    <a:lnTo>
                      <a:pt x="254915" y="145309"/>
                    </a:lnTo>
                    <a:cubicBezTo>
                      <a:pt x="254915" y="65429"/>
                      <a:pt x="319792" y="0"/>
                      <a:pt x="400211" y="0"/>
                    </a:cubicBezTo>
                    <a:close/>
                  </a:path>
                </a:pathLst>
              </a:cu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117" name="Freeform: Shape 116">
                <a:extLst>
                  <a:ext uri="{FF2B5EF4-FFF2-40B4-BE49-F238E27FC236}">
                    <a16:creationId xmlns:a16="http://schemas.microsoft.com/office/drawing/2014/main" id="{5F50A77E-7F71-792A-5240-5AB08C7DBD8C}"/>
                  </a:ext>
                </a:extLst>
              </p:cNvPr>
              <p:cNvSpPr/>
              <p:nvPr/>
            </p:nvSpPr>
            <p:spPr>
              <a:xfrm>
                <a:off x="7244599" y="2354235"/>
                <a:ext cx="1453134" cy="2150032"/>
              </a:xfrm>
              <a:custGeom>
                <a:avLst/>
                <a:gdLst>
                  <a:gd name="connsiteX0" fmla="*/ 120805 w 1453134"/>
                  <a:gd name="connsiteY0" fmla="*/ 0 h 2150032"/>
                  <a:gd name="connsiteX1" fmla="*/ 764746 w 1453134"/>
                  <a:gd name="connsiteY1" fmla="*/ 0 h 2150032"/>
                  <a:gd name="connsiteX2" fmla="*/ 869067 w 1453134"/>
                  <a:gd name="connsiteY2" fmla="*/ 59107 h 2150032"/>
                  <a:gd name="connsiteX3" fmla="*/ 1436356 w 1453134"/>
                  <a:gd name="connsiteY3" fmla="*/ 1013250 h 2150032"/>
                  <a:gd name="connsiteX4" fmla="*/ 1436356 w 1453134"/>
                  <a:gd name="connsiteY4" fmla="*/ 1136782 h 2150032"/>
                  <a:gd name="connsiteX5" fmla="*/ 869067 w 1453134"/>
                  <a:gd name="connsiteY5" fmla="*/ 2090925 h 2150032"/>
                  <a:gd name="connsiteX6" fmla="*/ 764746 w 1453134"/>
                  <a:gd name="connsiteY6" fmla="*/ 2150032 h 2150032"/>
                  <a:gd name="connsiteX7" fmla="*/ 120805 w 1453134"/>
                  <a:gd name="connsiteY7" fmla="*/ 2150032 h 2150032"/>
                  <a:gd name="connsiteX8" fmla="*/ 0 w 1453134"/>
                  <a:gd name="connsiteY8" fmla="*/ 2029209 h 2150032"/>
                  <a:gd name="connsiteX9" fmla="*/ 0 w 1453134"/>
                  <a:gd name="connsiteY9" fmla="*/ 120823 h 2150032"/>
                  <a:gd name="connsiteX10" fmla="*/ 120805 w 1453134"/>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134" h="2150032">
                    <a:moveTo>
                      <a:pt x="120805" y="0"/>
                    </a:moveTo>
                    <a:lnTo>
                      <a:pt x="764746" y="0"/>
                    </a:lnTo>
                    <a:cubicBezTo>
                      <a:pt x="807369" y="0"/>
                      <a:pt x="847284" y="22378"/>
                      <a:pt x="869067" y="59107"/>
                    </a:cubicBezTo>
                    <a:lnTo>
                      <a:pt x="1436356" y="1013250"/>
                    </a:lnTo>
                    <a:cubicBezTo>
                      <a:pt x="1458727" y="1051082"/>
                      <a:pt x="1458727" y="1098448"/>
                      <a:pt x="1436356" y="1136782"/>
                    </a:cubicBezTo>
                    <a:lnTo>
                      <a:pt x="869067" y="2090925"/>
                    </a:lnTo>
                    <a:cubicBezTo>
                      <a:pt x="847284" y="2127654"/>
                      <a:pt x="807840" y="2150032"/>
                      <a:pt x="764746" y="2150032"/>
                    </a:cubicBezTo>
                    <a:lnTo>
                      <a:pt x="120805" y="2150032"/>
                    </a:lnTo>
                    <a:cubicBezTo>
                      <a:pt x="53809" y="2150032"/>
                      <a:pt x="0" y="2095742"/>
                      <a:pt x="0" y="2029209"/>
                    </a:cubicBezTo>
                    <a:lnTo>
                      <a:pt x="0" y="120823"/>
                    </a:lnTo>
                    <a:cubicBezTo>
                      <a:pt x="0" y="53788"/>
                      <a:pt x="54280" y="0"/>
                      <a:pt x="120805" y="0"/>
                    </a:cubicBezTo>
                    <a:close/>
                  </a:path>
                </a:pathLst>
              </a:custGeom>
              <a:solidFill>
                <a:schemeClr val="accent3"/>
              </a:solidFill>
              <a:ln>
                <a:noFill/>
              </a:ln>
            </p:spPr>
            <p:txBody>
              <a:bodyPr spcFirstLastPara="1" wrap="square" lIns="38100" tIns="38100" rIns="38100" bIns="38100" anchor="ctr" anchorCtr="0">
                <a:noAutofit/>
              </a:bodyPr>
              <a:lstStyle/>
              <a:p>
                <a:endParaRPr lang="en-US">
                  <a:solidFill>
                    <a:schemeClr val="dk1"/>
                  </a:solidFill>
                  <a:latin typeface="Arial" panose="020B0604020202020204" pitchFamily="34" charset="0"/>
                  <a:cs typeface="Arial" panose="020B0604020202020204" pitchFamily="34" charset="0"/>
                </a:endParaRPr>
              </a:p>
            </p:txBody>
          </p:sp>
          <p:sp>
            <p:nvSpPr>
              <p:cNvPr id="118" name="Google Shape;63;p1">
                <a:extLst>
                  <a:ext uri="{FF2B5EF4-FFF2-40B4-BE49-F238E27FC236}">
                    <a16:creationId xmlns:a16="http://schemas.microsoft.com/office/drawing/2014/main" id="{ACE24E0D-F777-C01A-5658-C5D4645E078E}"/>
                  </a:ext>
                </a:extLst>
              </p:cNvPr>
              <p:cNvSpPr/>
              <p:nvPr/>
            </p:nvSpPr>
            <p:spPr>
              <a:xfrm>
                <a:off x="6553880"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chemeClr val="dk1"/>
                  </a:solidFill>
                  <a:latin typeface="Arial" panose="020B0604020202020204" pitchFamily="34" charset="0"/>
                  <a:ea typeface="Calibri"/>
                  <a:cs typeface="Arial" panose="020B0604020202020204" pitchFamily="34" charset="0"/>
                  <a:sym typeface="Calibri"/>
                </a:endParaRPr>
              </a:p>
            </p:txBody>
          </p:sp>
        </p:grpSp>
        <p:sp>
          <p:nvSpPr>
            <p:cNvPr id="141" name="Google Shape;80;p1">
              <a:extLst>
                <a:ext uri="{FF2B5EF4-FFF2-40B4-BE49-F238E27FC236}">
                  <a16:creationId xmlns:a16="http://schemas.microsoft.com/office/drawing/2014/main" id="{58278EE8-8330-2531-B20B-41C5880B0351}"/>
                </a:ext>
              </a:extLst>
            </p:cNvPr>
            <p:cNvSpPr txBox="1"/>
            <p:nvPr/>
          </p:nvSpPr>
          <p:spPr>
            <a:xfrm>
              <a:off x="12127109" y="5772455"/>
              <a:ext cx="842810" cy="461624"/>
            </a:xfrm>
            <a:prstGeom prst="rect">
              <a:avLst/>
            </a:prstGeom>
            <a:noFill/>
            <a:ln>
              <a:noFill/>
            </a:ln>
            <a:effectLst>
              <a:outerShdw blurRad="50800" dist="38100" dir="2700000" algn="tl" rotWithShape="0">
                <a:prstClr val="black">
                  <a:alpha val="40000"/>
                </a:prstClr>
              </a:outerShdw>
            </a:effectLst>
          </p:spPr>
          <p:txBody>
            <a:bodyPr spcFirstLastPara="1" wrap="square" lIns="0" tIns="45700" rIns="0" bIns="45700" anchor="b" anchorCtr="0">
              <a:spAutoFit/>
            </a:bodyPr>
            <a:lstStyle/>
            <a:p>
              <a:pPr marL="0" marR="0" lvl="0" indent="0" algn="ctr" rtl="0">
                <a:spcBef>
                  <a:spcPts val="0"/>
                </a:spcBef>
                <a:spcAft>
                  <a:spcPts val="0"/>
                </a:spcAft>
                <a:buNone/>
              </a:pPr>
              <a:r>
                <a:rPr lang="en-US" sz="2400" b="1" dirty="0">
                  <a:solidFill>
                    <a:schemeClr val="lt1"/>
                  </a:solidFill>
                  <a:latin typeface="Arial" panose="020B0604020202020204" pitchFamily="34" charset="0"/>
                  <a:ea typeface="Calibri"/>
                  <a:cs typeface="Arial" panose="020B0604020202020204" pitchFamily="34" charset="0"/>
                  <a:sym typeface="Calibri"/>
                </a:rPr>
                <a:t>03</a:t>
              </a:r>
              <a:endParaRPr dirty="0">
                <a:latin typeface="Arial" panose="020B0604020202020204" pitchFamily="34" charset="0"/>
                <a:cs typeface="Arial" panose="020B0604020202020204" pitchFamily="34" charset="0"/>
              </a:endParaRPr>
            </a:p>
          </p:txBody>
        </p:sp>
      </p:grpSp>
      <p:grpSp>
        <p:nvGrpSpPr>
          <p:cNvPr id="153" name="Group 152">
            <a:extLst>
              <a:ext uri="{FF2B5EF4-FFF2-40B4-BE49-F238E27FC236}">
                <a16:creationId xmlns:a16="http://schemas.microsoft.com/office/drawing/2014/main" id="{1A9F4579-C7AF-2FCA-247F-592168B86C7D}"/>
              </a:ext>
            </a:extLst>
          </p:cNvPr>
          <p:cNvGrpSpPr/>
          <p:nvPr/>
        </p:nvGrpSpPr>
        <p:grpSpPr>
          <a:xfrm>
            <a:off x="13331172" y="2560220"/>
            <a:ext cx="3907808" cy="4258797"/>
            <a:chOff x="13394672" y="3966989"/>
            <a:chExt cx="3907808" cy="4258797"/>
          </a:xfrm>
        </p:grpSpPr>
        <p:grpSp>
          <p:nvGrpSpPr>
            <p:cNvPr id="111" name="Group 110">
              <a:extLst>
                <a:ext uri="{FF2B5EF4-FFF2-40B4-BE49-F238E27FC236}">
                  <a16:creationId xmlns:a16="http://schemas.microsoft.com/office/drawing/2014/main" id="{90915147-E66A-E3A2-1C52-6004223D9A97}"/>
                </a:ext>
              </a:extLst>
            </p:cNvPr>
            <p:cNvGrpSpPr/>
            <p:nvPr/>
          </p:nvGrpSpPr>
          <p:grpSpPr>
            <a:xfrm>
              <a:off x="13394672" y="3966989"/>
              <a:ext cx="3907808" cy="4258797"/>
              <a:chOff x="8815671" y="2345203"/>
              <a:chExt cx="2538189" cy="2167594"/>
            </a:xfrm>
          </p:grpSpPr>
          <p:sp>
            <p:nvSpPr>
              <p:cNvPr id="112" name="Freeform: Shape 111">
                <a:extLst>
                  <a:ext uri="{FF2B5EF4-FFF2-40B4-BE49-F238E27FC236}">
                    <a16:creationId xmlns:a16="http://schemas.microsoft.com/office/drawing/2014/main" id="{A3D560D8-320A-7DA1-D995-D61AD71FA5D0}"/>
                  </a:ext>
                </a:extLst>
              </p:cNvPr>
              <p:cNvSpPr/>
              <p:nvPr/>
            </p:nvSpPr>
            <p:spPr>
              <a:xfrm>
                <a:off x="8815671" y="2345203"/>
                <a:ext cx="1028160" cy="2167594"/>
              </a:xfrm>
              <a:custGeom>
                <a:avLst/>
                <a:gdLst>
                  <a:gd name="connsiteX0" fmla="*/ 8480 w 1028160"/>
                  <a:gd name="connsiteY0" fmla="*/ 1205925 h 2167594"/>
                  <a:gd name="connsiteX1" fmla="*/ 126606 w 1028160"/>
                  <a:gd name="connsiteY1" fmla="*/ 1205925 h 2167594"/>
                  <a:gd name="connsiteX2" fmla="*/ 271938 w 1028160"/>
                  <a:gd name="connsiteY2" fmla="*/ 1351234 h 2167594"/>
                  <a:gd name="connsiteX3" fmla="*/ 271938 w 1028160"/>
                  <a:gd name="connsiteY3" fmla="*/ 2022285 h 2167594"/>
                  <a:gd name="connsiteX4" fmla="*/ 400193 w 1028160"/>
                  <a:gd name="connsiteY4" fmla="*/ 2150534 h 2167594"/>
                  <a:gd name="connsiteX5" fmla="*/ 1019680 w 1028160"/>
                  <a:gd name="connsiteY5" fmla="*/ 2150534 h 2167594"/>
                  <a:gd name="connsiteX6" fmla="*/ 1028160 w 1028160"/>
                  <a:gd name="connsiteY6" fmla="*/ 2159064 h 2167594"/>
                  <a:gd name="connsiteX7" fmla="*/ 1019680 w 1028160"/>
                  <a:gd name="connsiteY7" fmla="*/ 2167594 h 2167594"/>
                  <a:gd name="connsiteX8" fmla="*/ 400193 w 1028160"/>
                  <a:gd name="connsiteY8" fmla="*/ 2167594 h 2167594"/>
                  <a:gd name="connsiteX9" fmla="*/ 254979 w 1028160"/>
                  <a:gd name="connsiteY9" fmla="*/ 2022285 h 2167594"/>
                  <a:gd name="connsiteX10" fmla="*/ 254979 w 1028160"/>
                  <a:gd name="connsiteY10" fmla="*/ 1351234 h 2167594"/>
                  <a:gd name="connsiteX11" fmla="*/ 126606 w 1028160"/>
                  <a:gd name="connsiteY11" fmla="*/ 1222985 h 2167594"/>
                  <a:gd name="connsiteX12" fmla="*/ 8480 w 1028160"/>
                  <a:gd name="connsiteY12" fmla="*/ 1222985 h 2167594"/>
                  <a:gd name="connsiteX13" fmla="*/ 0 w 1028160"/>
                  <a:gd name="connsiteY13" fmla="*/ 1214455 h 2167594"/>
                  <a:gd name="connsiteX14" fmla="*/ 8480 w 1028160"/>
                  <a:gd name="connsiteY14" fmla="*/ 1205925 h 2167594"/>
                  <a:gd name="connsiteX15" fmla="*/ 400193 w 1028160"/>
                  <a:gd name="connsiteY15" fmla="*/ 0 h 2167594"/>
                  <a:gd name="connsiteX16" fmla="*/ 1019680 w 1028160"/>
                  <a:gd name="connsiteY16" fmla="*/ 0 h 2167594"/>
                  <a:gd name="connsiteX17" fmla="*/ 1028160 w 1028160"/>
                  <a:gd name="connsiteY17" fmla="*/ 9032 h 2167594"/>
                  <a:gd name="connsiteX18" fmla="*/ 1019680 w 1028160"/>
                  <a:gd name="connsiteY18" fmla="*/ 17562 h 2167594"/>
                  <a:gd name="connsiteX19" fmla="*/ 400193 w 1028160"/>
                  <a:gd name="connsiteY19" fmla="*/ 17562 h 2167594"/>
                  <a:gd name="connsiteX20" fmla="*/ 271938 w 1028160"/>
                  <a:gd name="connsiteY20" fmla="*/ 145811 h 2167594"/>
                  <a:gd name="connsiteX21" fmla="*/ 271938 w 1028160"/>
                  <a:gd name="connsiteY21" fmla="*/ 816360 h 2167594"/>
                  <a:gd name="connsiteX22" fmla="*/ 126606 w 1028160"/>
                  <a:gd name="connsiteY22" fmla="*/ 961669 h 2167594"/>
                  <a:gd name="connsiteX23" fmla="*/ 8480 w 1028160"/>
                  <a:gd name="connsiteY23" fmla="*/ 961669 h 2167594"/>
                  <a:gd name="connsiteX24" fmla="*/ 0 w 1028160"/>
                  <a:gd name="connsiteY24" fmla="*/ 953139 h 2167594"/>
                  <a:gd name="connsiteX25" fmla="*/ 8480 w 1028160"/>
                  <a:gd name="connsiteY25" fmla="*/ 944610 h 2167594"/>
                  <a:gd name="connsiteX26" fmla="*/ 126606 w 1028160"/>
                  <a:gd name="connsiteY26" fmla="*/ 944610 h 2167594"/>
                  <a:gd name="connsiteX27" fmla="*/ 254979 w 1028160"/>
                  <a:gd name="connsiteY27" fmla="*/ 816360 h 2167594"/>
                  <a:gd name="connsiteX28" fmla="*/ 254979 w 1028160"/>
                  <a:gd name="connsiteY28" fmla="*/ 145309 h 2167594"/>
                  <a:gd name="connsiteX29" fmla="*/ 400193 w 1028160"/>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60" h="2167594">
                    <a:moveTo>
                      <a:pt x="8480" y="1205925"/>
                    </a:moveTo>
                    <a:lnTo>
                      <a:pt x="126606" y="1205925"/>
                    </a:lnTo>
                    <a:cubicBezTo>
                      <a:pt x="206456" y="1205925"/>
                      <a:pt x="271938" y="1270853"/>
                      <a:pt x="271938" y="1351234"/>
                    </a:cubicBezTo>
                    <a:lnTo>
                      <a:pt x="271938" y="2022285"/>
                    </a:lnTo>
                    <a:cubicBezTo>
                      <a:pt x="271938" y="2093133"/>
                      <a:pt x="329411"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160" y="4215"/>
                      <a:pt x="1028160" y="9032"/>
                    </a:cubicBezTo>
                    <a:cubicBezTo>
                      <a:pt x="1028160" y="13849"/>
                      <a:pt x="1024509" y="17562"/>
                      <a:pt x="1019680" y="17562"/>
                    </a:cubicBezTo>
                    <a:lnTo>
                      <a:pt x="400193" y="17562"/>
                    </a:lnTo>
                    <a:cubicBezTo>
                      <a:pt x="329411"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113" name="Freeform: Shape 112">
                <a:extLst>
                  <a:ext uri="{FF2B5EF4-FFF2-40B4-BE49-F238E27FC236}">
                    <a16:creationId xmlns:a16="http://schemas.microsoft.com/office/drawing/2014/main" id="{B4259AB7-C66E-DD5F-7B03-0149CDEB2BE2}"/>
                  </a:ext>
                </a:extLst>
              </p:cNvPr>
              <p:cNvSpPr/>
              <p:nvPr/>
            </p:nvSpPr>
            <p:spPr>
              <a:xfrm>
                <a:off x="9900245"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chemeClr val="accent2"/>
              </a:solidFill>
              <a:ln>
                <a:noFill/>
              </a:ln>
            </p:spPr>
            <p:txBody>
              <a:bodyPr spcFirstLastPara="1" wrap="square" lIns="38100" tIns="38100" rIns="38100" bIns="38100" anchor="ctr" anchorCtr="0">
                <a:noAutofit/>
              </a:bodyPr>
              <a:lstStyle/>
              <a:p>
                <a:endParaRPr lang="en-US">
                  <a:solidFill>
                    <a:schemeClr val="dk1"/>
                  </a:solidFill>
                  <a:latin typeface="Arial" panose="020B0604020202020204" pitchFamily="34" charset="0"/>
                  <a:cs typeface="Arial" panose="020B0604020202020204" pitchFamily="34" charset="0"/>
                </a:endParaRPr>
              </a:p>
            </p:txBody>
          </p:sp>
          <p:sp>
            <p:nvSpPr>
              <p:cNvPr id="114" name="Google Shape;65;p1">
                <a:extLst>
                  <a:ext uri="{FF2B5EF4-FFF2-40B4-BE49-F238E27FC236}">
                    <a16:creationId xmlns:a16="http://schemas.microsoft.com/office/drawing/2014/main" id="{09FFF765-A864-F3E7-703A-FD2628653808}"/>
                  </a:ext>
                </a:extLst>
              </p:cNvPr>
              <p:cNvSpPr/>
              <p:nvPr/>
            </p:nvSpPr>
            <p:spPr>
              <a:xfrm>
                <a:off x="9209488"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chemeClr val="dk1"/>
                  </a:solidFill>
                  <a:latin typeface="Arial" panose="020B0604020202020204" pitchFamily="34" charset="0"/>
                  <a:ea typeface="Calibri"/>
                  <a:cs typeface="Arial" panose="020B0604020202020204" pitchFamily="34" charset="0"/>
                  <a:sym typeface="Calibri"/>
                </a:endParaRPr>
              </a:p>
            </p:txBody>
          </p:sp>
        </p:grpSp>
        <p:sp>
          <p:nvSpPr>
            <p:cNvPr id="142" name="Google Shape;81;p1">
              <a:extLst>
                <a:ext uri="{FF2B5EF4-FFF2-40B4-BE49-F238E27FC236}">
                  <a16:creationId xmlns:a16="http://schemas.microsoft.com/office/drawing/2014/main" id="{242BE1AE-6A4B-D05C-DD04-266DA5F5B919}"/>
                </a:ext>
              </a:extLst>
            </p:cNvPr>
            <p:cNvSpPr txBox="1"/>
            <p:nvPr/>
          </p:nvSpPr>
          <p:spPr>
            <a:xfrm>
              <a:off x="16147751" y="5702096"/>
              <a:ext cx="842810" cy="461624"/>
            </a:xfrm>
            <a:prstGeom prst="rect">
              <a:avLst/>
            </a:prstGeom>
            <a:noFill/>
            <a:ln>
              <a:noFill/>
            </a:ln>
            <a:effectLst>
              <a:outerShdw blurRad="50800" dist="38100" dir="2700000" algn="tl" rotWithShape="0">
                <a:prstClr val="black">
                  <a:alpha val="40000"/>
                </a:prstClr>
              </a:outerShdw>
            </a:effectLst>
          </p:spPr>
          <p:txBody>
            <a:bodyPr spcFirstLastPara="1" wrap="square" lIns="0" tIns="45700" rIns="0" bIns="45700" anchor="b" anchorCtr="0">
              <a:spAutoFit/>
            </a:bodyPr>
            <a:lstStyle/>
            <a:p>
              <a:pPr marL="0" marR="0" lvl="0" indent="0" algn="ctr" rtl="0">
                <a:spcBef>
                  <a:spcPts val="0"/>
                </a:spcBef>
                <a:spcAft>
                  <a:spcPts val="0"/>
                </a:spcAft>
                <a:buNone/>
              </a:pPr>
              <a:r>
                <a:rPr lang="en-US" sz="2400" b="1" dirty="0">
                  <a:solidFill>
                    <a:schemeClr val="lt1"/>
                  </a:solidFill>
                  <a:latin typeface="Arial" panose="020B0604020202020204" pitchFamily="34" charset="0"/>
                  <a:ea typeface="Calibri"/>
                  <a:cs typeface="Arial" panose="020B0604020202020204" pitchFamily="34" charset="0"/>
                  <a:sym typeface="Calibri"/>
                </a:rPr>
                <a:t>04</a:t>
              </a:r>
              <a:endParaRPr dirty="0">
                <a:latin typeface="Arial" panose="020B0604020202020204" pitchFamily="34" charset="0"/>
                <a:cs typeface="Arial" panose="020B0604020202020204" pitchFamily="34" charset="0"/>
              </a:endParaRPr>
            </a:p>
          </p:txBody>
        </p:sp>
      </p:grpSp>
      <p:grpSp>
        <p:nvGrpSpPr>
          <p:cNvPr id="151" name="Group 150">
            <a:extLst>
              <a:ext uri="{FF2B5EF4-FFF2-40B4-BE49-F238E27FC236}">
                <a16:creationId xmlns:a16="http://schemas.microsoft.com/office/drawing/2014/main" id="{61C1E8E1-8C49-2328-3AF3-00D5BE5028C3}"/>
              </a:ext>
            </a:extLst>
          </p:cNvPr>
          <p:cNvGrpSpPr/>
          <p:nvPr/>
        </p:nvGrpSpPr>
        <p:grpSpPr>
          <a:xfrm>
            <a:off x="5145802" y="2560220"/>
            <a:ext cx="3907808" cy="4258797"/>
            <a:chOff x="5209302" y="3966989"/>
            <a:chExt cx="3907808" cy="4258797"/>
          </a:xfrm>
        </p:grpSpPr>
        <p:grpSp>
          <p:nvGrpSpPr>
            <p:cNvPr id="119" name="Group 118">
              <a:extLst>
                <a:ext uri="{FF2B5EF4-FFF2-40B4-BE49-F238E27FC236}">
                  <a16:creationId xmlns:a16="http://schemas.microsoft.com/office/drawing/2014/main" id="{C45ABE85-CCF2-F1C2-AD9C-E3D10462B929}"/>
                </a:ext>
              </a:extLst>
            </p:cNvPr>
            <p:cNvGrpSpPr/>
            <p:nvPr/>
          </p:nvGrpSpPr>
          <p:grpSpPr>
            <a:xfrm>
              <a:off x="5209302" y="3966989"/>
              <a:ext cx="3907808" cy="4258797"/>
              <a:chOff x="3499131" y="2345203"/>
              <a:chExt cx="2538189" cy="2167594"/>
            </a:xfrm>
          </p:grpSpPr>
          <p:sp>
            <p:nvSpPr>
              <p:cNvPr id="120" name="Freeform: Shape 119">
                <a:extLst>
                  <a:ext uri="{FF2B5EF4-FFF2-40B4-BE49-F238E27FC236}">
                    <a16:creationId xmlns:a16="http://schemas.microsoft.com/office/drawing/2014/main" id="{40914897-7FFF-4AD2-7B67-29B9BD265E6C}"/>
                  </a:ext>
                </a:extLst>
              </p:cNvPr>
              <p:cNvSpPr/>
              <p:nvPr/>
            </p:nvSpPr>
            <p:spPr>
              <a:xfrm>
                <a:off x="3499131" y="2345203"/>
                <a:ext cx="1028214" cy="2167594"/>
              </a:xfrm>
              <a:custGeom>
                <a:avLst/>
                <a:gdLst>
                  <a:gd name="connsiteX0" fmla="*/ 8480 w 1028214"/>
                  <a:gd name="connsiteY0" fmla="*/ 1205925 h 2167594"/>
                  <a:gd name="connsiteX1" fmla="*/ 126606 w 1028214"/>
                  <a:gd name="connsiteY1" fmla="*/ 1205925 h 2167594"/>
                  <a:gd name="connsiteX2" fmla="*/ 271938 w 1028214"/>
                  <a:gd name="connsiteY2" fmla="*/ 1351234 h 2167594"/>
                  <a:gd name="connsiteX3" fmla="*/ 271938 w 1028214"/>
                  <a:gd name="connsiteY3" fmla="*/ 2022285 h 2167594"/>
                  <a:gd name="connsiteX4" fmla="*/ 400193 w 1028214"/>
                  <a:gd name="connsiteY4" fmla="*/ 2150534 h 2167594"/>
                  <a:gd name="connsiteX5" fmla="*/ 1019680 w 1028214"/>
                  <a:gd name="connsiteY5" fmla="*/ 2150534 h 2167594"/>
                  <a:gd name="connsiteX6" fmla="*/ 1028160 w 1028214"/>
                  <a:gd name="connsiteY6" fmla="*/ 2159064 h 2167594"/>
                  <a:gd name="connsiteX7" fmla="*/ 1019680 w 1028214"/>
                  <a:gd name="connsiteY7" fmla="*/ 2167594 h 2167594"/>
                  <a:gd name="connsiteX8" fmla="*/ 400193 w 1028214"/>
                  <a:gd name="connsiteY8" fmla="*/ 2167594 h 2167594"/>
                  <a:gd name="connsiteX9" fmla="*/ 254979 w 1028214"/>
                  <a:gd name="connsiteY9" fmla="*/ 2022285 h 2167594"/>
                  <a:gd name="connsiteX10" fmla="*/ 254979 w 1028214"/>
                  <a:gd name="connsiteY10" fmla="*/ 1351234 h 2167594"/>
                  <a:gd name="connsiteX11" fmla="*/ 126606 w 1028214"/>
                  <a:gd name="connsiteY11" fmla="*/ 1222985 h 2167594"/>
                  <a:gd name="connsiteX12" fmla="*/ 8480 w 1028214"/>
                  <a:gd name="connsiteY12" fmla="*/ 1222985 h 2167594"/>
                  <a:gd name="connsiteX13" fmla="*/ 0 w 1028214"/>
                  <a:gd name="connsiteY13" fmla="*/ 1214455 h 2167594"/>
                  <a:gd name="connsiteX14" fmla="*/ 8480 w 1028214"/>
                  <a:gd name="connsiteY14" fmla="*/ 1205925 h 2167594"/>
                  <a:gd name="connsiteX15" fmla="*/ 400193 w 1028214"/>
                  <a:gd name="connsiteY15" fmla="*/ 0 h 2167594"/>
                  <a:gd name="connsiteX16" fmla="*/ 1019680 w 1028214"/>
                  <a:gd name="connsiteY16" fmla="*/ 0 h 2167594"/>
                  <a:gd name="connsiteX17" fmla="*/ 1028160 w 1028214"/>
                  <a:gd name="connsiteY17" fmla="*/ 9032 h 2167594"/>
                  <a:gd name="connsiteX18" fmla="*/ 1019680 w 1028214"/>
                  <a:gd name="connsiteY18" fmla="*/ 17562 h 2167594"/>
                  <a:gd name="connsiteX19" fmla="*/ 400193 w 1028214"/>
                  <a:gd name="connsiteY19" fmla="*/ 17562 h 2167594"/>
                  <a:gd name="connsiteX20" fmla="*/ 271938 w 1028214"/>
                  <a:gd name="connsiteY20" fmla="*/ 145811 h 2167594"/>
                  <a:gd name="connsiteX21" fmla="*/ 271938 w 1028214"/>
                  <a:gd name="connsiteY21" fmla="*/ 816360 h 2167594"/>
                  <a:gd name="connsiteX22" fmla="*/ 126606 w 1028214"/>
                  <a:gd name="connsiteY22" fmla="*/ 961669 h 2167594"/>
                  <a:gd name="connsiteX23" fmla="*/ 8480 w 1028214"/>
                  <a:gd name="connsiteY23" fmla="*/ 961669 h 2167594"/>
                  <a:gd name="connsiteX24" fmla="*/ 0 w 1028214"/>
                  <a:gd name="connsiteY24" fmla="*/ 953139 h 2167594"/>
                  <a:gd name="connsiteX25" fmla="*/ 8480 w 1028214"/>
                  <a:gd name="connsiteY25" fmla="*/ 944610 h 2167594"/>
                  <a:gd name="connsiteX26" fmla="*/ 126606 w 1028214"/>
                  <a:gd name="connsiteY26" fmla="*/ 944610 h 2167594"/>
                  <a:gd name="connsiteX27" fmla="*/ 254979 w 1028214"/>
                  <a:gd name="connsiteY27" fmla="*/ 816360 h 2167594"/>
                  <a:gd name="connsiteX28" fmla="*/ 254979 w 1028214"/>
                  <a:gd name="connsiteY28" fmla="*/ 145309 h 2167594"/>
                  <a:gd name="connsiteX29" fmla="*/ 400193 w 1028214"/>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214" h="2167594">
                    <a:moveTo>
                      <a:pt x="8480" y="1205925"/>
                    </a:moveTo>
                    <a:lnTo>
                      <a:pt x="126606" y="1205925"/>
                    </a:lnTo>
                    <a:cubicBezTo>
                      <a:pt x="206456" y="1205925"/>
                      <a:pt x="271938" y="1270853"/>
                      <a:pt x="271938" y="1351234"/>
                    </a:cubicBezTo>
                    <a:lnTo>
                      <a:pt x="271938" y="2022285"/>
                    </a:lnTo>
                    <a:cubicBezTo>
                      <a:pt x="271938" y="2093133"/>
                      <a:pt x="329412"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749" y="4215"/>
                      <a:pt x="1028160" y="9032"/>
                    </a:cubicBezTo>
                    <a:cubicBezTo>
                      <a:pt x="1028160" y="13849"/>
                      <a:pt x="1024509" y="17562"/>
                      <a:pt x="1019680" y="17562"/>
                    </a:cubicBezTo>
                    <a:lnTo>
                      <a:pt x="400193" y="17562"/>
                    </a:lnTo>
                    <a:cubicBezTo>
                      <a:pt x="329412"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chemeClr val="accent6">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121" name="Freeform: Shape 120">
                <a:extLst>
                  <a:ext uri="{FF2B5EF4-FFF2-40B4-BE49-F238E27FC236}">
                    <a16:creationId xmlns:a16="http://schemas.microsoft.com/office/drawing/2014/main" id="{BAE24844-4C60-DEE2-DACF-433EB6818957}"/>
                  </a:ext>
                </a:extLst>
              </p:cNvPr>
              <p:cNvSpPr/>
              <p:nvPr/>
            </p:nvSpPr>
            <p:spPr>
              <a:xfrm>
                <a:off x="4583705"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chemeClr val="accent6"/>
              </a:solidFill>
              <a:ln>
                <a:noFill/>
              </a:ln>
            </p:spPr>
            <p:txBody>
              <a:bodyPr spcFirstLastPara="1" wrap="square" lIns="38100" tIns="38100" rIns="38100" bIns="38100" anchor="ctr" anchorCtr="0">
                <a:noAutofit/>
              </a:bodyPr>
              <a:lstStyle/>
              <a:p>
                <a:endParaRPr lang="en-US">
                  <a:solidFill>
                    <a:schemeClr val="dk1"/>
                  </a:solidFill>
                  <a:latin typeface="Arial" panose="020B0604020202020204" pitchFamily="34" charset="0"/>
                  <a:cs typeface="Arial" panose="020B0604020202020204" pitchFamily="34" charset="0"/>
                </a:endParaRPr>
              </a:p>
            </p:txBody>
          </p:sp>
          <p:sp>
            <p:nvSpPr>
              <p:cNvPr id="122" name="Google Shape;61;p1">
                <a:extLst>
                  <a:ext uri="{FF2B5EF4-FFF2-40B4-BE49-F238E27FC236}">
                    <a16:creationId xmlns:a16="http://schemas.microsoft.com/office/drawing/2014/main" id="{3E2AD648-DD7B-268A-370B-482F17669BA7}"/>
                  </a:ext>
                </a:extLst>
              </p:cNvPr>
              <p:cNvSpPr/>
              <p:nvPr/>
            </p:nvSpPr>
            <p:spPr>
              <a:xfrm>
                <a:off x="3892948" y="2493949"/>
                <a:ext cx="1382088" cy="1870102"/>
              </a:xfrm>
              <a:custGeom>
                <a:avLst/>
                <a:gdLst/>
                <a:ahLst/>
                <a:cxnLst/>
                <a:rect l="l" t="t" r="r" b="b"/>
                <a:pathLst>
                  <a:path w="21600" h="21600" extrusionOk="0">
                    <a:moveTo>
                      <a:pt x="20810"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592" y="21336"/>
                      <a:pt x="21242" y="21600"/>
                      <a:pt x="20810"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chemeClr val="dk1"/>
                  </a:solidFill>
                  <a:latin typeface="Arial" panose="020B0604020202020204" pitchFamily="34" charset="0"/>
                  <a:ea typeface="Calibri"/>
                  <a:cs typeface="Arial" panose="020B0604020202020204" pitchFamily="34" charset="0"/>
                  <a:sym typeface="Calibri"/>
                </a:endParaRPr>
              </a:p>
            </p:txBody>
          </p:sp>
        </p:grpSp>
        <p:sp>
          <p:nvSpPr>
            <p:cNvPr id="140" name="Google Shape;79;p1">
              <a:extLst>
                <a:ext uri="{FF2B5EF4-FFF2-40B4-BE49-F238E27FC236}">
                  <a16:creationId xmlns:a16="http://schemas.microsoft.com/office/drawing/2014/main" id="{51CE4659-86E5-D067-4795-5EBE5277AC7F}"/>
                </a:ext>
              </a:extLst>
            </p:cNvPr>
            <p:cNvSpPr txBox="1"/>
            <p:nvPr/>
          </p:nvSpPr>
          <p:spPr>
            <a:xfrm>
              <a:off x="8040430" y="5772455"/>
              <a:ext cx="842810" cy="461624"/>
            </a:xfrm>
            <a:prstGeom prst="rect">
              <a:avLst/>
            </a:prstGeom>
            <a:noFill/>
            <a:ln>
              <a:noFill/>
            </a:ln>
            <a:effectLst>
              <a:outerShdw blurRad="50800" dist="38100" dir="2700000" algn="tl" rotWithShape="0">
                <a:prstClr val="black">
                  <a:alpha val="40000"/>
                </a:prstClr>
              </a:outerShdw>
            </a:effectLst>
          </p:spPr>
          <p:txBody>
            <a:bodyPr spcFirstLastPara="1" wrap="square" lIns="0" tIns="45700" rIns="0" bIns="45700" anchor="b" anchorCtr="0">
              <a:spAutoFit/>
            </a:bodyPr>
            <a:lstStyle/>
            <a:p>
              <a:pPr marL="0" marR="0" lvl="0" indent="0" algn="ctr" rtl="0">
                <a:spcBef>
                  <a:spcPts val="0"/>
                </a:spcBef>
                <a:spcAft>
                  <a:spcPts val="0"/>
                </a:spcAft>
                <a:buNone/>
              </a:pPr>
              <a:r>
                <a:rPr lang="en-US" sz="2400" b="1" dirty="0">
                  <a:solidFill>
                    <a:schemeClr val="lt1"/>
                  </a:solidFill>
                  <a:latin typeface="Arial" panose="020B0604020202020204" pitchFamily="34" charset="0"/>
                  <a:ea typeface="Calibri"/>
                  <a:cs typeface="Arial" panose="020B0604020202020204" pitchFamily="34" charset="0"/>
                  <a:sym typeface="Calibri"/>
                </a:rPr>
                <a:t>02</a:t>
              </a:r>
              <a:endParaRPr dirty="0">
                <a:latin typeface="Arial" panose="020B0604020202020204" pitchFamily="34" charset="0"/>
                <a:cs typeface="Arial" panose="020B0604020202020204" pitchFamily="34" charset="0"/>
              </a:endParaRPr>
            </a:p>
          </p:txBody>
        </p:sp>
      </p:grpSp>
      <p:grpSp>
        <p:nvGrpSpPr>
          <p:cNvPr id="148" name="Group 147">
            <a:extLst>
              <a:ext uri="{FF2B5EF4-FFF2-40B4-BE49-F238E27FC236}">
                <a16:creationId xmlns:a16="http://schemas.microsoft.com/office/drawing/2014/main" id="{9AC544F2-193A-EC87-5A05-67F4CEBE0F3A}"/>
              </a:ext>
            </a:extLst>
          </p:cNvPr>
          <p:cNvGrpSpPr/>
          <p:nvPr/>
        </p:nvGrpSpPr>
        <p:grpSpPr>
          <a:xfrm>
            <a:off x="1049020" y="2560220"/>
            <a:ext cx="3907808" cy="4258797"/>
            <a:chOff x="1112520" y="3966989"/>
            <a:chExt cx="3907808" cy="4258797"/>
          </a:xfrm>
        </p:grpSpPr>
        <p:grpSp>
          <p:nvGrpSpPr>
            <p:cNvPr id="123" name="Group 122">
              <a:extLst>
                <a:ext uri="{FF2B5EF4-FFF2-40B4-BE49-F238E27FC236}">
                  <a16:creationId xmlns:a16="http://schemas.microsoft.com/office/drawing/2014/main" id="{6EB0CCEB-0764-EEFC-7B56-D2DEDCFC7E99}"/>
                </a:ext>
              </a:extLst>
            </p:cNvPr>
            <p:cNvGrpSpPr/>
            <p:nvPr/>
          </p:nvGrpSpPr>
          <p:grpSpPr>
            <a:xfrm>
              <a:off x="1112520" y="3966989"/>
              <a:ext cx="3907808" cy="4258797"/>
              <a:chOff x="838200" y="2345203"/>
              <a:chExt cx="2538189" cy="2167594"/>
            </a:xfrm>
          </p:grpSpPr>
          <p:sp>
            <p:nvSpPr>
              <p:cNvPr id="124" name="Freeform: Shape 123">
                <a:extLst>
                  <a:ext uri="{FF2B5EF4-FFF2-40B4-BE49-F238E27FC236}">
                    <a16:creationId xmlns:a16="http://schemas.microsoft.com/office/drawing/2014/main" id="{7CFC5692-C394-5D78-8AEC-B84CC76C9607}"/>
                  </a:ext>
                </a:extLst>
              </p:cNvPr>
              <p:cNvSpPr/>
              <p:nvPr/>
            </p:nvSpPr>
            <p:spPr>
              <a:xfrm>
                <a:off x="838200" y="2345203"/>
                <a:ext cx="1028160" cy="2167594"/>
              </a:xfrm>
              <a:custGeom>
                <a:avLst/>
                <a:gdLst>
                  <a:gd name="connsiteX0" fmla="*/ 8480 w 1028160"/>
                  <a:gd name="connsiteY0" fmla="*/ 1205925 h 2167594"/>
                  <a:gd name="connsiteX1" fmla="*/ 126606 w 1028160"/>
                  <a:gd name="connsiteY1" fmla="*/ 1205925 h 2167594"/>
                  <a:gd name="connsiteX2" fmla="*/ 271938 w 1028160"/>
                  <a:gd name="connsiteY2" fmla="*/ 1351234 h 2167594"/>
                  <a:gd name="connsiteX3" fmla="*/ 271938 w 1028160"/>
                  <a:gd name="connsiteY3" fmla="*/ 2022285 h 2167594"/>
                  <a:gd name="connsiteX4" fmla="*/ 400193 w 1028160"/>
                  <a:gd name="connsiteY4" fmla="*/ 2150534 h 2167594"/>
                  <a:gd name="connsiteX5" fmla="*/ 1019680 w 1028160"/>
                  <a:gd name="connsiteY5" fmla="*/ 2150534 h 2167594"/>
                  <a:gd name="connsiteX6" fmla="*/ 1028160 w 1028160"/>
                  <a:gd name="connsiteY6" fmla="*/ 2159064 h 2167594"/>
                  <a:gd name="connsiteX7" fmla="*/ 1019680 w 1028160"/>
                  <a:gd name="connsiteY7" fmla="*/ 2167594 h 2167594"/>
                  <a:gd name="connsiteX8" fmla="*/ 400193 w 1028160"/>
                  <a:gd name="connsiteY8" fmla="*/ 2167594 h 2167594"/>
                  <a:gd name="connsiteX9" fmla="*/ 254979 w 1028160"/>
                  <a:gd name="connsiteY9" fmla="*/ 2022285 h 2167594"/>
                  <a:gd name="connsiteX10" fmla="*/ 254979 w 1028160"/>
                  <a:gd name="connsiteY10" fmla="*/ 1351234 h 2167594"/>
                  <a:gd name="connsiteX11" fmla="*/ 126606 w 1028160"/>
                  <a:gd name="connsiteY11" fmla="*/ 1222985 h 2167594"/>
                  <a:gd name="connsiteX12" fmla="*/ 8480 w 1028160"/>
                  <a:gd name="connsiteY12" fmla="*/ 1222985 h 2167594"/>
                  <a:gd name="connsiteX13" fmla="*/ 0 w 1028160"/>
                  <a:gd name="connsiteY13" fmla="*/ 1214455 h 2167594"/>
                  <a:gd name="connsiteX14" fmla="*/ 8480 w 1028160"/>
                  <a:gd name="connsiteY14" fmla="*/ 1205925 h 2167594"/>
                  <a:gd name="connsiteX15" fmla="*/ 400193 w 1028160"/>
                  <a:gd name="connsiteY15" fmla="*/ 0 h 2167594"/>
                  <a:gd name="connsiteX16" fmla="*/ 1019680 w 1028160"/>
                  <a:gd name="connsiteY16" fmla="*/ 0 h 2167594"/>
                  <a:gd name="connsiteX17" fmla="*/ 1028160 w 1028160"/>
                  <a:gd name="connsiteY17" fmla="*/ 9032 h 2167594"/>
                  <a:gd name="connsiteX18" fmla="*/ 1019680 w 1028160"/>
                  <a:gd name="connsiteY18" fmla="*/ 17562 h 2167594"/>
                  <a:gd name="connsiteX19" fmla="*/ 400193 w 1028160"/>
                  <a:gd name="connsiteY19" fmla="*/ 17562 h 2167594"/>
                  <a:gd name="connsiteX20" fmla="*/ 271938 w 1028160"/>
                  <a:gd name="connsiteY20" fmla="*/ 145811 h 2167594"/>
                  <a:gd name="connsiteX21" fmla="*/ 271938 w 1028160"/>
                  <a:gd name="connsiteY21" fmla="*/ 816360 h 2167594"/>
                  <a:gd name="connsiteX22" fmla="*/ 126606 w 1028160"/>
                  <a:gd name="connsiteY22" fmla="*/ 961669 h 2167594"/>
                  <a:gd name="connsiteX23" fmla="*/ 8480 w 1028160"/>
                  <a:gd name="connsiteY23" fmla="*/ 961669 h 2167594"/>
                  <a:gd name="connsiteX24" fmla="*/ 0 w 1028160"/>
                  <a:gd name="connsiteY24" fmla="*/ 953139 h 2167594"/>
                  <a:gd name="connsiteX25" fmla="*/ 8480 w 1028160"/>
                  <a:gd name="connsiteY25" fmla="*/ 944610 h 2167594"/>
                  <a:gd name="connsiteX26" fmla="*/ 126606 w 1028160"/>
                  <a:gd name="connsiteY26" fmla="*/ 944610 h 2167594"/>
                  <a:gd name="connsiteX27" fmla="*/ 254979 w 1028160"/>
                  <a:gd name="connsiteY27" fmla="*/ 816360 h 2167594"/>
                  <a:gd name="connsiteX28" fmla="*/ 254979 w 1028160"/>
                  <a:gd name="connsiteY28" fmla="*/ 145309 h 2167594"/>
                  <a:gd name="connsiteX29" fmla="*/ 400193 w 1028160"/>
                  <a:gd name="connsiteY29" fmla="*/ 0 h 216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28160" h="2167594">
                    <a:moveTo>
                      <a:pt x="8480" y="1205925"/>
                    </a:moveTo>
                    <a:lnTo>
                      <a:pt x="126606" y="1205925"/>
                    </a:lnTo>
                    <a:cubicBezTo>
                      <a:pt x="206456" y="1205925"/>
                      <a:pt x="271938" y="1270853"/>
                      <a:pt x="271938" y="1351234"/>
                    </a:cubicBezTo>
                    <a:lnTo>
                      <a:pt x="271938" y="2022285"/>
                    </a:lnTo>
                    <a:cubicBezTo>
                      <a:pt x="271938" y="2093133"/>
                      <a:pt x="329412" y="2150534"/>
                      <a:pt x="400193" y="2150534"/>
                    </a:cubicBezTo>
                    <a:lnTo>
                      <a:pt x="1019680" y="2150534"/>
                    </a:lnTo>
                    <a:cubicBezTo>
                      <a:pt x="1024509" y="2150534"/>
                      <a:pt x="1028160" y="2154247"/>
                      <a:pt x="1028160" y="2159064"/>
                    </a:cubicBezTo>
                    <a:cubicBezTo>
                      <a:pt x="1028160" y="2163881"/>
                      <a:pt x="1024509" y="2167594"/>
                      <a:pt x="1019680" y="2167594"/>
                    </a:cubicBezTo>
                    <a:lnTo>
                      <a:pt x="400193" y="2167594"/>
                    </a:lnTo>
                    <a:cubicBezTo>
                      <a:pt x="320343" y="2167594"/>
                      <a:pt x="254979" y="2102667"/>
                      <a:pt x="254979" y="2022285"/>
                    </a:cubicBezTo>
                    <a:lnTo>
                      <a:pt x="254979" y="1351234"/>
                    </a:lnTo>
                    <a:cubicBezTo>
                      <a:pt x="254979" y="1280486"/>
                      <a:pt x="197388" y="1222985"/>
                      <a:pt x="126606" y="1222985"/>
                    </a:cubicBezTo>
                    <a:lnTo>
                      <a:pt x="8480" y="1222985"/>
                    </a:lnTo>
                    <a:cubicBezTo>
                      <a:pt x="3769" y="1222985"/>
                      <a:pt x="0" y="1219272"/>
                      <a:pt x="0" y="1214455"/>
                    </a:cubicBezTo>
                    <a:cubicBezTo>
                      <a:pt x="0" y="1209638"/>
                      <a:pt x="3769" y="1205925"/>
                      <a:pt x="8480" y="1205925"/>
                    </a:cubicBezTo>
                    <a:close/>
                    <a:moveTo>
                      <a:pt x="400193" y="0"/>
                    </a:moveTo>
                    <a:lnTo>
                      <a:pt x="1019680" y="0"/>
                    </a:lnTo>
                    <a:cubicBezTo>
                      <a:pt x="1024509" y="0"/>
                      <a:pt x="1028160" y="4215"/>
                      <a:pt x="1028160" y="9032"/>
                    </a:cubicBezTo>
                    <a:cubicBezTo>
                      <a:pt x="1028160" y="13849"/>
                      <a:pt x="1024509" y="17562"/>
                      <a:pt x="1019680" y="17562"/>
                    </a:cubicBezTo>
                    <a:lnTo>
                      <a:pt x="400193" y="17562"/>
                    </a:lnTo>
                    <a:cubicBezTo>
                      <a:pt x="329412" y="17562"/>
                      <a:pt x="271938" y="75063"/>
                      <a:pt x="271938" y="145811"/>
                    </a:cubicBezTo>
                    <a:lnTo>
                      <a:pt x="271938" y="816360"/>
                    </a:lnTo>
                    <a:cubicBezTo>
                      <a:pt x="271938" y="896240"/>
                      <a:pt x="207045" y="961669"/>
                      <a:pt x="126606" y="961669"/>
                    </a:cubicBezTo>
                    <a:lnTo>
                      <a:pt x="8480" y="961669"/>
                    </a:lnTo>
                    <a:cubicBezTo>
                      <a:pt x="3769" y="961669"/>
                      <a:pt x="0" y="957956"/>
                      <a:pt x="0" y="953139"/>
                    </a:cubicBezTo>
                    <a:cubicBezTo>
                      <a:pt x="0" y="948323"/>
                      <a:pt x="3769" y="944610"/>
                      <a:pt x="8480" y="944610"/>
                    </a:cubicBezTo>
                    <a:lnTo>
                      <a:pt x="126606" y="944610"/>
                    </a:lnTo>
                    <a:cubicBezTo>
                      <a:pt x="197388" y="944610"/>
                      <a:pt x="254979" y="887108"/>
                      <a:pt x="254979" y="816360"/>
                    </a:cubicBezTo>
                    <a:lnTo>
                      <a:pt x="254979" y="145309"/>
                    </a:lnTo>
                    <a:cubicBezTo>
                      <a:pt x="254979" y="65429"/>
                      <a:pt x="319872" y="0"/>
                      <a:pt x="400193" y="0"/>
                    </a:cubicBezTo>
                    <a:close/>
                  </a:path>
                </a:pathLst>
              </a:custGeom>
              <a:solidFill>
                <a:schemeClr val="accent4">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cs typeface="Arial" panose="020B0604020202020204" pitchFamily="34" charset="0"/>
                </a:endParaRPr>
              </a:p>
            </p:txBody>
          </p:sp>
          <p:sp>
            <p:nvSpPr>
              <p:cNvPr id="125" name="Freeform: Shape 124">
                <a:extLst>
                  <a:ext uri="{FF2B5EF4-FFF2-40B4-BE49-F238E27FC236}">
                    <a16:creationId xmlns:a16="http://schemas.microsoft.com/office/drawing/2014/main" id="{C53D668D-D425-B479-8140-BAF76AE42068}"/>
                  </a:ext>
                </a:extLst>
              </p:cNvPr>
              <p:cNvSpPr/>
              <p:nvPr/>
            </p:nvSpPr>
            <p:spPr>
              <a:xfrm>
                <a:off x="1922774" y="2354235"/>
                <a:ext cx="1453615" cy="2150032"/>
              </a:xfrm>
              <a:custGeom>
                <a:avLst/>
                <a:gdLst>
                  <a:gd name="connsiteX0" fmla="*/ 120835 w 1453615"/>
                  <a:gd name="connsiteY0" fmla="*/ 0 h 2150032"/>
                  <a:gd name="connsiteX1" fmla="*/ 764819 w 1453615"/>
                  <a:gd name="connsiteY1" fmla="*/ 0 h 2150032"/>
                  <a:gd name="connsiteX2" fmla="*/ 869166 w 1453615"/>
                  <a:gd name="connsiteY2" fmla="*/ 59107 h 2150032"/>
                  <a:gd name="connsiteX3" fmla="*/ 1436479 w 1453615"/>
                  <a:gd name="connsiteY3" fmla="*/ 1013250 h 2150032"/>
                  <a:gd name="connsiteX4" fmla="*/ 1436479 w 1453615"/>
                  <a:gd name="connsiteY4" fmla="*/ 1136782 h 2150032"/>
                  <a:gd name="connsiteX5" fmla="*/ 869166 w 1453615"/>
                  <a:gd name="connsiteY5" fmla="*/ 2090925 h 2150032"/>
                  <a:gd name="connsiteX6" fmla="*/ 764819 w 1453615"/>
                  <a:gd name="connsiteY6" fmla="*/ 2150032 h 2150032"/>
                  <a:gd name="connsiteX7" fmla="*/ 120835 w 1453615"/>
                  <a:gd name="connsiteY7" fmla="*/ 2150032 h 2150032"/>
                  <a:gd name="connsiteX8" fmla="*/ 0 w 1453615"/>
                  <a:gd name="connsiteY8" fmla="*/ 2029209 h 2150032"/>
                  <a:gd name="connsiteX9" fmla="*/ 0 w 1453615"/>
                  <a:gd name="connsiteY9" fmla="*/ 120823 h 2150032"/>
                  <a:gd name="connsiteX10" fmla="*/ 120835 w 1453615"/>
                  <a:gd name="connsiteY10" fmla="*/ 0 h 2150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3615" h="2150032">
                    <a:moveTo>
                      <a:pt x="120835" y="0"/>
                    </a:moveTo>
                    <a:lnTo>
                      <a:pt x="764819" y="0"/>
                    </a:lnTo>
                    <a:cubicBezTo>
                      <a:pt x="807335" y="0"/>
                      <a:pt x="847260" y="22378"/>
                      <a:pt x="869166" y="59107"/>
                    </a:cubicBezTo>
                    <a:lnTo>
                      <a:pt x="1436479" y="1013250"/>
                    </a:lnTo>
                    <a:cubicBezTo>
                      <a:pt x="1459327" y="1051082"/>
                      <a:pt x="1459327" y="1098448"/>
                      <a:pt x="1436479" y="1136782"/>
                    </a:cubicBezTo>
                    <a:lnTo>
                      <a:pt x="869166" y="2090925"/>
                    </a:lnTo>
                    <a:cubicBezTo>
                      <a:pt x="847260" y="2127654"/>
                      <a:pt x="807924" y="2150032"/>
                      <a:pt x="764819" y="2150032"/>
                    </a:cubicBezTo>
                    <a:lnTo>
                      <a:pt x="120835" y="2150032"/>
                    </a:lnTo>
                    <a:cubicBezTo>
                      <a:pt x="53822" y="2150032"/>
                      <a:pt x="0" y="2095742"/>
                      <a:pt x="0" y="2029209"/>
                    </a:cubicBezTo>
                    <a:lnTo>
                      <a:pt x="0" y="120823"/>
                    </a:lnTo>
                    <a:cubicBezTo>
                      <a:pt x="0" y="53788"/>
                      <a:pt x="54293" y="0"/>
                      <a:pt x="120835" y="0"/>
                    </a:cubicBezTo>
                    <a:close/>
                  </a:path>
                </a:pathLst>
              </a:custGeom>
              <a:solidFill>
                <a:schemeClr val="accent4"/>
              </a:solidFill>
              <a:ln>
                <a:noFill/>
              </a:ln>
            </p:spPr>
            <p:txBody>
              <a:bodyPr spcFirstLastPara="1" wrap="square" lIns="38100" tIns="38100" rIns="38100" bIns="38100" anchor="ctr" anchorCtr="0">
                <a:noAutofit/>
              </a:bodyPr>
              <a:lstStyle/>
              <a:p>
                <a:endParaRPr lang="en-US">
                  <a:solidFill>
                    <a:schemeClr val="dk1"/>
                  </a:solidFill>
                  <a:latin typeface="Arial" panose="020B0604020202020204" pitchFamily="34" charset="0"/>
                  <a:cs typeface="Arial" panose="020B0604020202020204" pitchFamily="34" charset="0"/>
                </a:endParaRPr>
              </a:p>
            </p:txBody>
          </p:sp>
          <p:sp>
            <p:nvSpPr>
              <p:cNvPr id="126" name="Google Shape;59;p1">
                <a:extLst>
                  <a:ext uri="{FF2B5EF4-FFF2-40B4-BE49-F238E27FC236}">
                    <a16:creationId xmlns:a16="http://schemas.microsoft.com/office/drawing/2014/main" id="{0B7519A6-A0F9-D2DA-3BC4-B03F555A8956}"/>
                  </a:ext>
                </a:extLst>
              </p:cNvPr>
              <p:cNvSpPr/>
              <p:nvPr/>
            </p:nvSpPr>
            <p:spPr>
              <a:xfrm>
                <a:off x="1232018" y="2493949"/>
                <a:ext cx="1382088" cy="1870102"/>
              </a:xfrm>
              <a:custGeom>
                <a:avLst/>
                <a:gdLst/>
                <a:ahLst/>
                <a:cxnLst/>
                <a:rect l="l" t="t" r="r" b="b"/>
                <a:pathLst>
                  <a:path w="21600" h="21600" extrusionOk="0">
                    <a:moveTo>
                      <a:pt x="20818" y="21600"/>
                    </a:moveTo>
                    <a:lnTo>
                      <a:pt x="782" y="21600"/>
                    </a:lnTo>
                    <a:cubicBezTo>
                      <a:pt x="349" y="21600"/>
                      <a:pt x="0" y="21342"/>
                      <a:pt x="0" y="21022"/>
                    </a:cubicBezTo>
                    <a:lnTo>
                      <a:pt x="0" y="578"/>
                    </a:lnTo>
                    <a:cubicBezTo>
                      <a:pt x="0" y="258"/>
                      <a:pt x="349" y="0"/>
                      <a:pt x="782" y="0"/>
                    </a:cubicBezTo>
                    <a:lnTo>
                      <a:pt x="20818" y="0"/>
                    </a:lnTo>
                    <a:cubicBezTo>
                      <a:pt x="21251" y="0"/>
                      <a:pt x="21600" y="258"/>
                      <a:pt x="21600" y="578"/>
                    </a:cubicBezTo>
                    <a:lnTo>
                      <a:pt x="21600" y="21016"/>
                    </a:lnTo>
                    <a:cubicBezTo>
                      <a:pt x="21600" y="21336"/>
                      <a:pt x="21251" y="21600"/>
                      <a:pt x="20818" y="21600"/>
                    </a:cubicBezTo>
                    <a:close/>
                  </a:path>
                </a:pathLst>
              </a:custGeom>
              <a:solidFill>
                <a:schemeClr val="lt1"/>
              </a:solidFill>
              <a:ln>
                <a:noFill/>
              </a:ln>
              <a:effectLst>
                <a:outerShdw blurRad="50800" dist="38100" dir="2700000" algn="tl" rotWithShape="0">
                  <a:prstClr val="black">
                    <a:alpha val="40000"/>
                  </a:prstClr>
                </a:outerShdw>
              </a:effectLst>
            </p:spPr>
            <p:txBody>
              <a:bodyPr spcFirstLastPara="1" wrap="square" lIns="38100" tIns="38100" rIns="38100" bIns="38100" anchor="ctr" anchorCtr="0">
                <a:noAutofit/>
              </a:bodyPr>
              <a:lstStyle/>
              <a:p>
                <a:pPr marL="0" marR="0" lvl="0" indent="0" algn="l" rtl="0">
                  <a:spcBef>
                    <a:spcPts val="0"/>
                  </a:spcBef>
                  <a:spcAft>
                    <a:spcPts val="0"/>
                  </a:spcAft>
                  <a:buNone/>
                </a:pPr>
                <a:endParaRPr sz="1800">
                  <a:solidFill>
                    <a:schemeClr val="dk1"/>
                  </a:solidFill>
                  <a:latin typeface="Arial" panose="020B0604020202020204" pitchFamily="34" charset="0"/>
                  <a:ea typeface="Calibri"/>
                  <a:cs typeface="Arial" panose="020B0604020202020204" pitchFamily="34" charset="0"/>
                  <a:sym typeface="Calibri"/>
                </a:endParaRPr>
              </a:p>
            </p:txBody>
          </p:sp>
        </p:grpSp>
        <p:sp>
          <p:nvSpPr>
            <p:cNvPr id="128" name="Google Shape;67;p1">
              <a:extLst>
                <a:ext uri="{FF2B5EF4-FFF2-40B4-BE49-F238E27FC236}">
                  <a16:creationId xmlns:a16="http://schemas.microsoft.com/office/drawing/2014/main" id="{F9D12FA3-8331-26C9-AE09-25F7E0AFAD74}"/>
                </a:ext>
              </a:extLst>
            </p:cNvPr>
            <p:cNvSpPr txBox="1"/>
            <p:nvPr/>
          </p:nvSpPr>
          <p:spPr>
            <a:xfrm>
              <a:off x="1527092" y="4384477"/>
              <a:ext cx="2239864" cy="3416279"/>
            </a:xfrm>
            <a:prstGeom prst="rect">
              <a:avLst/>
            </a:prstGeom>
            <a:noFill/>
            <a:ln>
              <a:noFill/>
            </a:ln>
          </p:spPr>
          <p:txBody>
            <a:bodyPr spcFirstLastPara="1" wrap="square" lIns="0" tIns="45700" rIns="0" bIns="45700" anchor="b" anchorCtr="0">
              <a:spAutoFit/>
            </a:bodyPr>
            <a:lstStyle/>
            <a:p>
              <a:pPr marL="0" marR="0" lvl="0" indent="0" algn="ctr" rtl="0">
                <a:spcBef>
                  <a:spcPts val="0"/>
                </a:spcBef>
                <a:spcAft>
                  <a:spcPts val="0"/>
                </a:spcAft>
                <a:buNone/>
              </a:pPr>
              <a:r>
                <a:rPr lang="en-US" sz="2400" noProof="1">
                  <a:solidFill>
                    <a:schemeClr val="dk1"/>
                  </a:solidFill>
                  <a:latin typeface="Arial" panose="020B0604020202020204" pitchFamily="34" charset="0"/>
                  <a:ea typeface="Calibri"/>
                  <a:cs typeface="Arial" panose="020B0604020202020204" pitchFamily="34" charset="0"/>
                  <a:sym typeface="Calibri"/>
                </a:rPr>
                <a:t>When parsing large files, goroutines can be used to split the parsing work into smaller parts and process them concurrently.</a:t>
              </a:r>
              <a:endParaRPr lang="en-US" noProof="1">
                <a:latin typeface="Arial" panose="020B0604020202020204" pitchFamily="34" charset="0"/>
                <a:cs typeface="Arial" panose="020B0604020202020204" pitchFamily="34" charset="0"/>
              </a:endParaRPr>
            </a:p>
          </p:txBody>
        </p:sp>
        <p:sp>
          <p:nvSpPr>
            <p:cNvPr id="139" name="Google Shape;78;p1">
              <a:extLst>
                <a:ext uri="{FF2B5EF4-FFF2-40B4-BE49-F238E27FC236}">
                  <a16:creationId xmlns:a16="http://schemas.microsoft.com/office/drawing/2014/main" id="{0455B560-BEA2-EE0D-DE33-E859F1666DAE}"/>
                </a:ext>
              </a:extLst>
            </p:cNvPr>
            <p:cNvSpPr txBox="1"/>
            <p:nvPr/>
          </p:nvSpPr>
          <p:spPr>
            <a:xfrm>
              <a:off x="3985766" y="5793723"/>
              <a:ext cx="842810" cy="461624"/>
            </a:xfrm>
            <a:prstGeom prst="rect">
              <a:avLst/>
            </a:prstGeom>
            <a:noFill/>
            <a:ln>
              <a:noFill/>
            </a:ln>
            <a:effectLst>
              <a:outerShdw blurRad="50800" dist="38100" dir="2700000" algn="tl" rotWithShape="0">
                <a:prstClr val="black">
                  <a:alpha val="40000"/>
                </a:prstClr>
              </a:outerShdw>
            </a:effectLst>
          </p:spPr>
          <p:txBody>
            <a:bodyPr spcFirstLastPara="1" wrap="square" lIns="0" tIns="45700" rIns="0" bIns="45700" anchor="b" anchorCtr="0">
              <a:spAutoFit/>
            </a:bodyPr>
            <a:lstStyle/>
            <a:p>
              <a:pPr marL="0" marR="0" lvl="0" indent="0" algn="ctr" rtl="0">
                <a:spcBef>
                  <a:spcPts val="0"/>
                </a:spcBef>
                <a:spcAft>
                  <a:spcPts val="0"/>
                </a:spcAft>
                <a:buNone/>
              </a:pPr>
              <a:r>
                <a:rPr lang="en-US" sz="2400" b="1" dirty="0">
                  <a:solidFill>
                    <a:schemeClr val="lt1"/>
                  </a:solidFill>
                  <a:latin typeface="Arial" panose="020B0604020202020204" pitchFamily="34" charset="0"/>
                  <a:ea typeface="Calibri"/>
                  <a:cs typeface="Arial" panose="020B0604020202020204" pitchFamily="34" charset="0"/>
                  <a:sym typeface="Calibri"/>
                </a:rPr>
                <a:t>01</a:t>
              </a:r>
              <a:endParaRPr dirty="0">
                <a:latin typeface="Arial" panose="020B0604020202020204" pitchFamily="34" charset="0"/>
                <a:cs typeface="Arial" panose="020B0604020202020204" pitchFamily="34" charset="0"/>
              </a:endParaRPr>
            </a:p>
          </p:txBody>
        </p:sp>
      </p:grpSp>
      <p:sp>
        <p:nvSpPr>
          <p:cNvPr id="3" name="Google Shape;67;p1">
            <a:extLst>
              <a:ext uri="{FF2B5EF4-FFF2-40B4-BE49-F238E27FC236}">
                <a16:creationId xmlns:a16="http://schemas.microsoft.com/office/drawing/2014/main" id="{1300418C-056C-3499-8C85-05914A3D60F3}"/>
              </a:ext>
            </a:extLst>
          </p:cNvPr>
          <p:cNvSpPr txBox="1"/>
          <p:nvPr/>
        </p:nvSpPr>
        <p:spPr>
          <a:xfrm>
            <a:off x="5577859" y="3347039"/>
            <a:ext cx="2239864" cy="2677616"/>
          </a:xfrm>
          <a:prstGeom prst="rect">
            <a:avLst/>
          </a:prstGeom>
          <a:noFill/>
          <a:ln>
            <a:noFill/>
          </a:ln>
        </p:spPr>
        <p:txBody>
          <a:bodyPr spcFirstLastPara="1" wrap="square" lIns="0" tIns="45700" rIns="0" bIns="45700" anchor="b" anchorCtr="0">
            <a:spAutoFit/>
          </a:bodyPr>
          <a:lstStyle/>
          <a:p>
            <a:pPr marL="0" marR="0" lvl="0" indent="0" algn="ctr" rtl="0">
              <a:spcBef>
                <a:spcPts val="0"/>
              </a:spcBef>
              <a:spcAft>
                <a:spcPts val="0"/>
              </a:spcAft>
              <a:buNone/>
            </a:pPr>
            <a:r>
              <a:rPr lang="en-US" sz="2400" noProof="1">
                <a:solidFill>
                  <a:schemeClr val="dk1"/>
                </a:solidFill>
                <a:latin typeface="Arial" panose="020B0604020202020204" pitchFamily="34" charset="0"/>
                <a:ea typeface="Calibri"/>
                <a:cs typeface="Arial" panose="020B0604020202020204" pitchFamily="34" charset="0"/>
                <a:sym typeface="Calibri"/>
              </a:rPr>
              <a:t>Goroutines can handle multiple network connections and concurrent requests efficiently.</a:t>
            </a:r>
            <a:endParaRPr lang="en-US" noProof="1">
              <a:latin typeface="Arial" panose="020B0604020202020204" pitchFamily="34" charset="0"/>
              <a:cs typeface="Arial" panose="020B0604020202020204" pitchFamily="34" charset="0"/>
            </a:endParaRPr>
          </a:p>
        </p:txBody>
      </p:sp>
      <p:sp>
        <p:nvSpPr>
          <p:cNvPr id="4" name="Google Shape;67;p1">
            <a:extLst>
              <a:ext uri="{FF2B5EF4-FFF2-40B4-BE49-F238E27FC236}">
                <a16:creationId xmlns:a16="http://schemas.microsoft.com/office/drawing/2014/main" id="{52F9B646-8BB9-D031-EAE3-A2FE0DB3FBB7}"/>
              </a:ext>
            </a:extLst>
          </p:cNvPr>
          <p:cNvSpPr txBox="1"/>
          <p:nvPr/>
        </p:nvSpPr>
        <p:spPr>
          <a:xfrm>
            <a:off x="9668211" y="3048811"/>
            <a:ext cx="2239864" cy="3416279"/>
          </a:xfrm>
          <a:prstGeom prst="rect">
            <a:avLst/>
          </a:prstGeom>
          <a:noFill/>
          <a:ln>
            <a:noFill/>
          </a:ln>
        </p:spPr>
        <p:txBody>
          <a:bodyPr spcFirstLastPara="1" wrap="square" lIns="0" tIns="45700" rIns="0" bIns="45700" anchor="b" anchorCtr="0">
            <a:spAutoFit/>
          </a:bodyPr>
          <a:lstStyle/>
          <a:p>
            <a:pPr marL="0" marR="0" lvl="0" indent="0" algn="ctr" rtl="0">
              <a:spcBef>
                <a:spcPts val="0"/>
              </a:spcBef>
              <a:spcAft>
                <a:spcPts val="0"/>
              </a:spcAft>
              <a:buNone/>
            </a:pPr>
            <a:r>
              <a:rPr lang="en-US" sz="2400" noProof="1">
                <a:solidFill>
                  <a:schemeClr val="dk1"/>
                </a:solidFill>
                <a:latin typeface="Arial" panose="020B0604020202020204" pitchFamily="34" charset="0"/>
                <a:ea typeface="Calibri"/>
                <a:cs typeface="Arial" panose="020B0604020202020204" pitchFamily="34" charset="0"/>
                <a:sym typeface="Calibri"/>
              </a:rPr>
              <a:t>Goroutines are used to keep user interface responsive while performing time-consuming tasks in the background.</a:t>
            </a:r>
            <a:endParaRPr lang="en-US" noProof="1">
              <a:latin typeface="Arial" panose="020B0604020202020204" pitchFamily="34" charset="0"/>
              <a:cs typeface="Arial" panose="020B0604020202020204" pitchFamily="34" charset="0"/>
            </a:endParaRPr>
          </a:p>
        </p:txBody>
      </p:sp>
      <p:sp>
        <p:nvSpPr>
          <p:cNvPr id="5" name="Google Shape;67;p1">
            <a:extLst>
              <a:ext uri="{FF2B5EF4-FFF2-40B4-BE49-F238E27FC236}">
                <a16:creationId xmlns:a16="http://schemas.microsoft.com/office/drawing/2014/main" id="{4F4A0C75-30B5-0E78-C723-A1222E22028A}"/>
              </a:ext>
            </a:extLst>
          </p:cNvPr>
          <p:cNvSpPr txBox="1"/>
          <p:nvPr/>
        </p:nvSpPr>
        <p:spPr>
          <a:xfrm>
            <a:off x="13813087" y="3531705"/>
            <a:ext cx="2239864" cy="2308284"/>
          </a:xfrm>
          <a:prstGeom prst="rect">
            <a:avLst/>
          </a:prstGeom>
          <a:noFill/>
          <a:ln>
            <a:noFill/>
          </a:ln>
        </p:spPr>
        <p:txBody>
          <a:bodyPr spcFirstLastPara="1" wrap="square" lIns="0" tIns="45700" rIns="0" bIns="45700" anchor="b" anchorCtr="0">
            <a:spAutoFit/>
          </a:bodyPr>
          <a:lstStyle/>
          <a:p>
            <a:pPr marL="0" marR="0" lvl="0" indent="0" algn="ctr" rtl="0">
              <a:spcBef>
                <a:spcPts val="0"/>
              </a:spcBef>
              <a:spcAft>
                <a:spcPts val="0"/>
              </a:spcAft>
              <a:buNone/>
            </a:pPr>
            <a:r>
              <a:rPr lang="en-US" sz="2400" noProof="1">
                <a:solidFill>
                  <a:schemeClr val="dk1"/>
                </a:solidFill>
                <a:latin typeface="Arial" panose="020B0604020202020204" pitchFamily="34" charset="0"/>
                <a:ea typeface="Calibri"/>
                <a:cs typeface="Arial" panose="020B0604020202020204" pitchFamily="34" charset="0"/>
                <a:sym typeface="Calibri"/>
              </a:rPr>
              <a:t>Goroutines are used for handling errors and exceptions in a concurrent program.</a:t>
            </a:r>
            <a:endParaRPr lang="en-US" noProof="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53369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wipe(left)">
                                      <p:cBhvr>
                                        <p:cTn id="7" dur="500"/>
                                        <p:tgtEl>
                                          <p:spTgt spid="14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51"/>
                                        </p:tgtEl>
                                        <p:attrNameLst>
                                          <p:attrName>style.visibility</p:attrName>
                                        </p:attrNameLst>
                                      </p:cBhvr>
                                      <p:to>
                                        <p:strVal val="visible"/>
                                      </p:to>
                                    </p:set>
                                    <p:animEffect transition="in" filter="wipe(left)">
                                      <p:cBhvr>
                                        <p:cTn id="12" dur="500"/>
                                        <p:tgtEl>
                                          <p:spTgt spid="15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52"/>
                                        </p:tgtEl>
                                        <p:attrNameLst>
                                          <p:attrName>style.visibility</p:attrName>
                                        </p:attrNameLst>
                                      </p:cBhvr>
                                      <p:to>
                                        <p:strVal val="visible"/>
                                      </p:to>
                                    </p:set>
                                    <p:animEffect transition="in" filter="wipe(left)">
                                      <p:cBhvr>
                                        <p:cTn id="17" dur="500"/>
                                        <p:tgtEl>
                                          <p:spTgt spid="15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53"/>
                                        </p:tgtEl>
                                        <p:attrNameLst>
                                          <p:attrName>style.visibility</p:attrName>
                                        </p:attrNameLst>
                                      </p:cBhvr>
                                      <p:to>
                                        <p:strVal val="visible"/>
                                      </p:to>
                                    </p:set>
                                    <p:animEffect transition="in" filter="wipe(left)">
                                      <p:cBhvr>
                                        <p:cTn id="22"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Work with goroutines in Go programming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4: </a:t>
            </a:r>
          </a:p>
          <a:p>
            <a:pPr algn="ctr"/>
            <a:r>
              <a:rPr lang="en-US" sz="6000" b="1" dirty="0">
                <a:solidFill>
                  <a:schemeClr val="bg1"/>
                </a:solidFill>
                <a:latin typeface="Arial" panose="020B0604020202020204" pitchFamily="34" charset="0"/>
                <a:cs typeface="Arial" panose="020B0604020202020204" pitchFamily="34" charset="0"/>
              </a:rPr>
              <a:t>Go Concurrency and Channels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Channels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Select Statement</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b="1" dirty="0">
                <a:solidFill>
                  <a:schemeClr val="bg1"/>
                </a:solidFill>
              </a:rPr>
              <a:t>1. Concurrency in Golang</a:t>
            </a:r>
            <a:endParaRPr lang="en-US" sz="2550" b="1"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Goroutines</a:t>
            </a:r>
          </a:p>
          <a:p>
            <a:r>
              <a:rPr lang="en-US" dirty="0"/>
              <a:t>Characteristics of Goroutines</a:t>
            </a:r>
          </a:p>
          <a:p>
            <a:r>
              <a:rPr lang="en-US" dirty="0"/>
              <a:t>Goroutine Creation</a:t>
            </a:r>
          </a:p>
          <a:p>
            <a:r>
              <a:rPr lang="en-US" dirty="0"/>
              <a:t>Goroutine Example</a:t>
            </a:r>
          </a:p>
          <a:p>
            <a:r>
              <a:rPr lang="en-US" dirty="0"/>
              <a:t>Goroutine </a:t>
            </a:r>
            <a:r>
              <a:rPr lang="en-US"/>
              <a:t>Example Explanation</a:t>
            </a:r>
            <a:endParaRPr lang="en-US" dirty="0"/>
          </a:p>
          <a:p>
            <a:r>
              <a:rPr lang="en-US" dirty="0"/>
              <a:t>Uses of Goroutines</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goroutines</a:t>
            </a:r>
          </a:p>
          <a:p>
            <a:r>
              <a:rPr lang="en-US" dirty="0"/>
              <a:t>Use goroutines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Goroutine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Goroutines </a:t>
            </a:r>
          </a:p>
        </p:txBody>
      </p:sp>
      <p:sp>
        <p:nvSpPr>
          <p:cNvPr id="4" name="Rectangle: Rounded Corners 3"/>
          <p:cNvSpPr/>
          <p:nvPr/>
        </p:nvSpPr>
        <p:spPr bwMode="auto">
          <a:xfrm>
            <a:off x="607218" y="2424440"/>
            <a:ext cx="14489347" cy="543970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 Goroutine is a function or method which executes independently and simultaneously in connection with any other Goroutines present in your program.</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Every concurrently executing activity in Go language is known as a Goroutine.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They are lightweight, independently executing functions or threads of execution that run concurrently within a Go program.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Goroutines are a key feature that distinguishes Go from many other programming languages and makes it well-suited for building concurrent software.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All the Goroutines are working under the </a:t>
            </a:r>
            <a:r>
              <a:rPr lang="en-US" sz="2400" b="1" dirty="0">
                <a:solidFill>
                  <a:schemeClr val="tx1">
                    <a:lumMod val="65000"/>
                    <a:lumOff val="35000"/>
                  </a:schemeClr>
                </a:solidFill>
                <a:latin typeface="Arial" panose="020B0604020202020204" pitchFamily="34" charset="0"/>
                <a:cs typeface="Arial" panose="020B0604020202020204" pitchFamily="34" charset="0"/>
              </a:rPr>
              <a:t>main</a:t>
            </a:r>
            <a:r>
              <a:rPr lang="en-US" sz="2400" dirty="0">
                <a:solidFill>
                  <a:schemeClr val="tx1">
                    <a:lumMod val="65000"/>
                    <a:lumOff val="35000"/>
                  </a:schemeClr>
                </a:solidFill>
                <a:latin typeface="Arial" panose="020B0604020202020204" pitchFamily="34" charset="0"/>
                <a:cs typeface="Arial" panose="020B0604020202020204" pitchFamily="34" charset="0"/>
              </a:rPr>
              <a:t> Goroutines,</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If the </a:t>
            </a:r>
            <a:r>
              <a:rPr lang="en-US" sz="2400" b="1" dirty="0">
                <a:solidFill>
                  <a:schemeClr val="tx1">
                    <a:lumMod val="65000"/>
                    <a:lumOff val="35000"/>
                  </a:schemeClr>
                </a:solidFill>
                <a:latin typeface="Arial" panose="020B0604020202020204" pitchFamily="34" charset="0"/>
                <a:cs typeface="Arial" panose="020B0604020202020204" pitchFamily="34" charset="0"/>
              </a:rPr>
              <a:t>main </a:t>
            </a:r>
            <a:r>
              <a:rPr lang="en-US" sz="2400" dirty="0">
                <a:solidFill>
                  <a:schemeClr val="tx1">
                    <a:lumMod val="65000"/>
                    <a:lumOff val="35000"/>
                  </a:schemeClr>
                </a:solidFill>
                <a:latin typeface="Arial" panose="020B0604020202020204" pitchFamily="34" charset="0"/>
                <a:cs typeface="Arial" panose="020B0604020202020204" pitchFamily="34" charset="0"/>
              </a:rPr>
              <a:t>Goroutine gets terminated, then all the goroutine present in the program are also terminated.</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9686-482B-CDC9-C7B2-43199A658B44}"/>
              </a:ext>
            </a:extLst>
          </p:cNvPr>
          <p:cNvSpPr>
            <a:spLocks noGrp="1"/>
          </p:cNvSpPr>
          <p:nvPr>
            <p:ph type="title"/>
          </p:nvPr>
        </p:nvSpPr>
        <p:spPr/>
        <p:txBody>
          <a:bodyPr>
            <a:normAutofit/>
          </a:bodyPr>
          <a:lstStyle/>
          <a:p>
            <a:r>
              <a:rPr lang="en-US" dirty="0"/>
              <a:t>Characteristics of Goroutines</a:t>
            </a:r>
            <a:endParaRPr lang="en-IN" dirty="0"/>
          </a:p>
        </p:txBody>
      </p:sp>
      <p:sp>
        <p:nvSpPr>
          <p:cNvPr id="11" name="TextBox 10">
            <a:extLst>
              <a:ext uri="{FF2B5EF4-FFF2-40B4-BE49-F238E27FC236}">
                <a16:creationId xmlns:a16="http://schemas.microsoft.com/office/drawing/2014/main" id="{EE6582F7-3544-A955-D6E1-7F9104841980}"/>
              </a:ext>
            </a:extLst>
          </p:cNvPr>
          <p:cNvSpPr txBox="1"/>
          <p:nvPr/>
        </p:nvSpPr>
        <p:spPr>
          <a:xfrm>
            <a:off x="11959236" y="6800811"/>
            <a:ext cx="5741604" cy="1569660"/>
          </a:xfrm>
          <a:prstGeom prst="rect">
            <a:avLst/>
          </a:prstGeom>
          <a:noFill/>
        </p:spPr>
        <p:txBody>
          <a:bodyPr wrap="square" lIns="0" rIns="0" rtlCol="0" anchor="b">
            <a:spAutoFit/>
          </a:bodyPr>
          <a:lstStyle/>
          <a:p>
            <a:r>
              <a:rPr lang="en-US" sz="2400" b="1" noProof="1">
                <a:solidFill>
                  <a:schemeClr val="accent4">
                    <a:lumMod val="75000"/>
                  </a:schemeClr>
                </a:solidFill>
                <a:latin typeface="Arial" panose="020B0604020202020204" pitchFamily="34" charset="0"/>
                <a:cs typeface="Arial" panose="020B0604020202020204" pitchFamily="34" charset="0"/>
              </a:rPr>
              <a:t>Low Cost:</a:t>
            </a:r>
            <a:r>
              <a:rPr lang="en-US" sz="2400" noProof="1">
                <a:solidFill>
                  <a:schemeClr val="accent4">
                    <a:lumMod val="75000"/>
                  </a:schemeClr>
                </a:solidFill>
                <a:latin typeface="Arial" panose="020B0604020202020204" pitchFamily="34" charset="0"/>
                <a:cs typeface="Arial" panose="020B0604020202020204" pitchFamily="34" charset="0"/>
              </a:rPr>
              <a:t> Creating and managing goroutines is relatively inexpensive, allowing you to create thousands or even millions of them in a single Go program.</a:t>
            </a:r>
          </a:p>
        </p:txBody>
      </p:sp>
      <p:sp>
        <p:nvSpPr>
          <p:cNvPr id="14" name="TextBox 13">
            <a:extLst>
              <a:ext uri="{FF2B5EF4-FFF2-40B4-BE49-F238E27FC236}">
                <a16:creationId xmlns:a16="http://schemas.microsoft.com/office/drawing/2014/main" id="{C26809FF-FF25-84F0-C401-7F05FCD6CC98}"/>
              </a:ext>
            </a:extLst>
          </p:cNvPr>
          <p:cNvSpPr txBox="1"/>
          <p:nvPr/>
        </p:nvSpPr>
        <p:spPr>
          <a:xfrm>
            <a:off x="1103085" y="6826202"/>
            <a:ext cx="5127019" cy="1569660"/>
          </a:xfrm>
          <a:prstGeom prst="rect">
            <a:avLst/>
          </a:prstGeom>
          <a:noFill/>
        </p:spPr>
        <p:txBody>
          <a:bodyPr wrap="square" lIns="0" rIns="0" rtlCol="0" anchor="b">
            <a:spAutoFit/>
          </a:bodyPr>
          <a:lstStyle/>
          <a:p>
            <a:pPr algn="r"/>
            <a:r>
              <a:rPr lang="en-US" sz="2400" b="1" noProof="1">
                <a:solidFill>
                  <a:srgbClr val="70AD47"/>
                </a:solidFill>
                <a:latin typeface="Arial" panose="020B0604020202020204" pitchFamily="34" charset="0"/>
                <a:cs typeface="Arial" panose="020B0604020202020204" pitchFamily="34" charset="0"/>
              </a:rPr>
              <a:t>Concurrency:</a:t>
            </a:r>
            <a:r>
              <a:rPr lang="en-US" sz="2400" noProof="1">
                <a:solidFill>
                  <a:srgbClr val="70AD47"/>
                </a:solidFill>
                <a:latin typeface="Arial" panose="020B0604020202020204" pitchFamily="34" charset="0"/>
                <a:cs typeface="Arial" panose="020B0604020202020204" pitchFamily="34" charset="0"/>
              </a:rPr>
              <a:t> Goroutines are designed for concurrency, allowing multiple tasks to run concurrently and efficiently share CPU time.</a:t>
            </a:r>
          </a:p>
        </p:txBody>
      </p:sp>
      <p:sp>
        <p:nvSpPr>
          <p:cNvPr id="17" name="TextBox 16">
            <a:extLst>
              <a:ext uri="{FF2B5EF4-FFF2-40B4-BE49-F238E27FC236}">
                <a16:creationId xmlns:a16="http://schemas.microsoft.com/office/drawing/2014/main" id="{1FD43169-74B9-E24B-F27D-1E72D56BB496}"/>
              </a:ext>
            </a:extLst>
          </p:cNvPr>
          <p:cNvSpPr txBox="1"/>
          <p:nvPr/>
        </p:nvSpPr>
        <p:spPr>
          <a:xfrm>
            <a:off x="11959236" y="2225144"/>
            <a:ext cx="4521735" cy="1938992"/>
          </a:xfrm>
          <a:prstGeom prst="rect">
            <a:avLst/>
          </a:prstGeom>
          <a:noFill/>
        </p:spPr>
        <p:txBody>
          <a:bodyPr wrap="square" lIns="0" rIns="0" rtlCol="0" anchor="b">
            <a:spAutoFit/>
          </a:bodyPr>
          <a:lstStyle/>
          <a:p>
            <a:r>
              <a:rPr lang="en-US" sz="2400" b="1" noProof="1">
                <a:solidFill>
                  <a:srgbClr val="8497B0"/>
                </a:solidFill>
                <a:latin typeface="Arial" panose="020B0604020202020204" pitchFamily="34" charset="0"/>
                <a:cs typeface="Arial" panose="020B0604020202020204" pitchFamily="34" charset="0"/>
              </a:rPr>
              <a:t>Independence:</a:t>
            </a:r>
            <a:r>
              <a:rPr lang="en-US" sz="2400" noProof="1">
                <a:solidFill>
                  <a:srgbClr val="8497B0"/>
                </a:solidFill>
                <a:latin typeface="Arial" panose="020B0604020202020204" pitchFamily="34" charset="0"/>
                <a:cs typeface="Arial" panose="020B0604020202020204" pitchFamily="34" charset="0"/>
              </a:rPr>
              <a:t> Each has its own stack and do not interfere with each other unless you explicitly use synchronization mechanisms.</a:t>
            </a:r>
          </a:p>
        </p:txBody>
      </p:sp>
      <p:sp>
        <p:nvSpPr>
          <p:cNvPr id="20" name="TextBox 19">
            <a:extLst>
              <a:ext uri="{FF2B5EF4-FFF2-40B4-BE49-F238E27FC236}">
                <a16:creationId xmlns:a16="http://schemas.microsoft.com/office/drawing/2014/main" id="{EDEDAAF1-CAFE-AD6A-8A6F-753A32FE8B58}"/>
              </a:ext>
            </a:extLst>
          </p:cNvPr>
          <p:cNvSpPr txBox="1"/>
          <p:nvPr/>
        </p:nvSpPr>
        <p:spPr>
          <a:xfrm>
            <a:off x="1257473" y="2235934"/>
            <a:ext cx="4972631" cy="1200329"/>
          </a:xfrm>
          <a:prstGeom prst="rect">
            <a:avLst/>
          </a:prstGeom>
          <a:noFill/>
        </p:spPr>
        <p:txBody>
          <a:bodyPr wrap="square" lIns="0" rIns="0" rtlCol="0" anchor="b">
            <a:spAutoFit/>
          </a:bodyPr>
          <a:lstStyle/>
          <a:p>
            <a:pPr algn="r"/>
            <a:r>
              <a:rPr lang="en-US" sz="2400" b="1" noProof="1">
                <a:solidFill>
                  <a:srgbClr val="ED7D31"/>
                </a:solidFill>
                <a:latin typeface="Arial" panose="020B0604020202020204" pitchFamily="34" charset="0"/>
                <a:cs typeface="Arial" panose="020B0604020202020204" pitchFamily="34" charset="0"/>
              </a:rPr>
              <a:t>Lightweight:</a:t>
            </a:r>
            <a:r>
              <a:rPr lang="en-US" sz="2400" noProof="1">
                <a:solidFill>
                  <a:srgbClr val="ED7D31"/>
                </a:solidFill>
                <a:latin typeface="Arial" panose="020B0604020202020204" pitchFamily="34" charset="0"/>
                <a:cs typeface="Arial" panose="020B0604020202020204" pitchFamily="34" charset="0"/>
              </a:rPr>
              <a:t> Goroutines are lightweight compared to traditional threads or processes. </a:t>
            </a:r>
          </a:p>
        </p:txBody>
      </p:sp>
      <p:grpSp>
        <p:nvGrpSpPr>
          <p:cNvPr id="28" name="Group 27">
            <a:extLst>
              <a:ext uri="{FF2B5EF4-FFF2-40B4-BE49-F238E27FC236}">
                <a16:creationId xmlns:a16="http://schemas.microsoft.com/office/drawing/2014/main" id="{F7BDF49A-BA11-17C5-D9C8-411EA82228B2}"/>
              </a:ext>
            </a:extLst>
          </p:cNvPr>
          <p:cNvGrpSpPr/>
          <p:nvPr/>
        </p:nvGrpSpPr>
        <p:grpSpPr>
          <a:xfrm>
            <a:off x="9071646" y="2532567"/>
            <a:ext cx="2406242" cy="2552453"/>
            <a:chOff x="9203984" y="2532567"/>
            <a:chExt cx="2406242" cy="2552453"/>
          </a:xfrm>
        </p:grpSpPr>
        <p:sp>
          <p:nvSpPr>
            <p:cNvPr id="7" name="Freeform: Shape 6">
              <a:extLst>
                <a:ext uri="{FF2B5EF4-FFF2-40B4-BE49-F238E27FC236}">
                  <a16:creationId xmlns:a16="http://schemas.microsoft.com/office/drawing/2014/main" id="{ACF38F19-6836-C7FB-4FDC-809A79A90E57}"/>
                </a:ext>
              </a:extLst>
            </p:cNvPr>
            <p:cNvSpPr/>
            <p:nvPr/>
          </p:nvSpPr>
          <p:spPr>
            <a:xfrm>
              <a:off x="9203984" y="2532567"/>
              <a:ext cx="2406242" cy="2552453"/>
            </a:xfrm>
            <a:custGeom>
              <a:avLst/>
              <a:gdLst>
                <a:gd name="connsiteX0" fmla="*/ 1354156 w 1862213"/>
                <a:gd name="connsiteY0" fmla="*/ 1883 h 1861985"/>
                <a:gd name="connsiteX1" fmla="*/ 1699708 w 1862213"/>
                <a:gd name="connsiteY1" fmla="*/ 162277 h 1861985"/>
                <a:gd name="connsiteX2" fmla="*/ 1575469 w 1862213"/>
                <a:gd name="connsiteY2" fmla="*/ 1039841 h 1861985"/>
                <a:gd name="connsiteX3" fmla="*/ 1057246 w 1862213"/>
                <a:gd name="connsiteY3" fmla="*/ 1326003 h 1861985"/>
                <a:gd name="connsiteX4" fmla="*/ 102823 w 1862213"/>
                <a:gd name="connsiteY4" fmla="*/ 1853069 h 1861985"/>
                <a:gd name="connsiteX5" fmla="*/ 8917 w 1862213"/>
                <a:gd name="connsiteY5" fmla="*/ 1759163 h 1861985"/>
                <a:gd name="connsiteX6" fmla="*/ 535983 w 1862213"/>
                <a:gd name="connsiteY6" fmla="*/ 804739 h 1861985"/>
                <a:gd name="connsiteX7" fmla="*/ 822145 w 1862213"/>
                <a:gd name="connsiteY7" fmla="*/ 286516 h 1861985"/>
                <a:gd name="connsiteX8" fmla="*/ 1354156 w 1862213"/>
                <a:gd name="connsiteY8" fmla="*/ 1883 h 186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1985">
                  <a:moveTo>
                    <a:pt x="1354156" y="1883"/>
                  </a:moveTo>
                  <a:cubicBezTo>
                    <a:pt x="1478858" y="12149"/>
                    <a:pt x="1601729" y="64533"/>
                    <a:pt x="1699708" y="162277"/>
                  </a:cubicBezTo>
                  <a:cubicBezTo>
                    <a:pt x="1960672" y="423242"/>
                    <a:pt x="1898760" y="861526"/>
                    <a:pt x="1575469" y="1039841"/>
                  </a:cubicBezTo>
                  <a:lnTo>
                    <a:pt x="1057246" y="1326003"/>
                  </a:lnTo>
                  <a:lnTo>
                    <a:pt x="102823" y="1853069"/>
                  </a:lnTo>
                  <a:cubicBezTo>
                    <a:pt x="42257" y="1886436"/>
                    <a:pt x="-24451" y="1819729"/>
                    <a:pt x="8917" y="1759163"/>
                  </a:cubicBezTo>
                  <a:lnTo>
                    <a:pt x="535983" y="804739"/>
                  </a:lnTo>
                  <a:lnTo>
                    <a:pt x="822145" y="286516"/>
                  </a:lnTo>
                  <a:cubicBezTo>
                    <a:pt x="933396" y="84655"/>
                    <a:pt x="1146320" y="-15227"/>
                    <a:pt x="1354156" y="1883"/>
                  </a:cubicBezTo>
                  <a:close/>
                </a:path>
              </a:pathLst>
            </a:custGeom>
            <a:solidFill>
              <a:schemeClr val="tx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Graphic 21" descr="Users">
              <a:extLst>
                <a:ext uri="{FF2B5EF4-FFF2-40B4-BE49-F238E27FC236}">
                  <a16:creationId xmlns:a16="http://schemas.microsoft.com/office/drawing/2014/main" id="{255E0896-12D9-5987-C646-D48F06C905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500994" y="2693248"/>
              <a:ext cx="945227" cy="1002785"/>
            </a:xfrm>
            <a:prstGeom prst="rect">
              <a:avLst/>
            </a:prstGeom>
          </p:spPr>
        </p:pic>
      </p:grpSp>
      <p:grpSp>
        <p:nvGrpSpPr>
          <p:cNvPr id="30" name="Group 29">
            <a:extLst>
              <a:ext uri="{FF2B5EF4-FFF2-40B4-BE49-F238E27FC236}">
                <a16:creationId xmlns:a16="http://schemas.microsoft.com/office/drawing/2014/main" id="{2F0C3121-6727-C5D0-9781-2F7AE2F4BE3B}"/>
              </a:ext>
            </a:extLst>
          </p:cNvPr>
          <p:cNvGrpSpPr/>
          <p:nvPr/>
        </p:nvGrpSpPr>
        <p:grpSpPr>
          <a:xfrm>
            <a:off x="9071646" y="5245701"/>
            <a:ext cx="2406241" cy="2552763"/>
            <a:chOff x="9203984" y="5203568"/>
            <a:chExt cx="2406241" cy="2552763"/>
          </a:xfrm>
        </p:grpSpPr>
        <p:sp>
          <p:nvSpPr>
            <p:cNvPr id="8" name="Freeform: Shape 7">
              <a:extLst>
                <a:ext uri="{FF2B5EF4-FFF2-40B4-BE49-F238E27FC236}">
                  <a16:creationId xmlns:a16="http://schemas.microsoft.com/office/drawing/2014/main" id="{786B2404-24F7-49B4-DD00-4B5CB3DF8AD3}"/>
                </a:ext>
              </a:extLst>
            </p:cNvPr>
            <p:cNvSpPr/>
            <p:nvPr/>
          </p:nvSpPr>
          <p:spPr>
            <a:xfrm>
              <a:off x="9203984" y="5203568"/>
              <a:ext cx="2406241" cy="2552763"/>
            </a:xfrm>
            <a:custGeom>
              <a:avLst/>
              <a:gdLst>
                <a:gd name="connsiteX0" fmla="*/ 80030 w 1862212"/>
                <a:gd name="connsiteY0" fmla="*/ 887 h 1862211"/>
                <a:gd name="connsiteX1" fmla="*/ 102823 w 1862212"/>
                <a:gd name="connsiteY1" fmla="*/ 8916 h 1862211"/>
                <a:gd name="connsiteX2" fmla="*/ 1057246 w 1862212"/>
                <a:gd name="connsiteY2" fmla="*/ 535981 h 1862211"/>
                <a:gd name="connsiteX3" fmla="*/ 1575468 w 1862212"/>
                <a:gd name="connsiteY3" fmla="*/ 822143 h 1862211"/>
                <a:gd name="connsiteX4" fmla="*/ 1699706 w 1862212"/>
                <a:gd name="connsiteY4" fmla="*/ 1699705 h 1862211"/>
                <a:gd name="connsiteX5" fmla="*/ 822144 w 1862212"/>
                <a:gd name="connsiteY5" fmla="*/ 1575467 h 1862211"/>
                <a:gd name="connsiteX6" fmla="*/ 535982 w 1862212"/>
                <a:gd name="connsiteY6" fmla="*/ 1057245 h 1862211"/>
                <a:gd name="connsiteX7" fmla="*/ 8917 w 1862212"/>
                <a:gd name="connsiteY7" fmla="*/ 102822 h 1862211"/>
                <a:gd name="connsiteX8" fmla="*/ 80030 w 1862212"/>
                <a:gd name="connsiteY8" fmla="*/ 887 h 1862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2" h="1862211">
                  <a:moveTo>
                    <a:pt x="80030" y="887"/>
                  </a:moveTo>
                  <a:cubicBezTo>
                    <a:pt x="87586" y="2138"/>
                    <a:pt x="95252" y="4745"/>
                    <a:pt x="102823" y="8916"/>
                  </a:cubicBezTo>
                  <a:lnTo>
                    <a:pt x="1057246" y="535981"/>
                  </a:lnTo>
                  <a:lnTo>
                    <a:pt x="1575468" y="822143"/>
                  </a:lnTo>
                  <a:cubicBezTo>
                    <a:pt x="1898758" y="1000458"/>
                    <a:pt x="1960671" y="1438741"/>
                    <a:pt x="1699706" y="1699705"/>
                  </a:cubicBezTo>
                  <a:cubicBezTo>
                    <a:pt x="1438742" y="1960670"/>
                    <a:pt x="1000459" y="1898757"/>
                    <a:pt x="822144" y="1575467"/>
                  </a:cubicBezTo>
                  <a:lnTo>
                    <a:pt x="535982" y="1057245"/>
                  </a:lnTo>
                  <a:lnTo>
                    <a:pt x="8917" y="102822"/>
                  </a:lnTo>
                  <a:cubicBezTo>
                    <a:pt x="-20279" y="49827"/>
                    <a:pt x="27144" y="-7870"/>
                    <a:pt x="80030" y="887"/>
                  </a:cubicBezTo>
                  <a:close/>
                </a:path>
              </a:pathLst>
            </a:custGeom>
            <a:solidFill>
              <a:schemeClr val="accent4">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3" name="Graphic 22" descr="Puzzle">
              <a:extLst>
                <a:ext uri="{FF2B5EF4-FFF2-40B4-BE49-F238E27FC236}">
                  <a16:creationId xmlns:a16="http://schemas.microsoft.com/office/drawing/2014/main" id="{B2A75382-B2B3-0CF2-B9AD-8725073EB4D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00994" y="6582856"/>
              <a:ext cx="945227" cy="1002785"/>
            </a:xfrm>
            <a:prstGeom prst="rect">
              <a:avLst/>
            </a:prstGeom>
          </p:spPr>
        </p:pic>
      </p:grpSp>
      <p:grpSp>
        <p:nvGrpSpPr>
          <p:cNvPr id="29" name="Group 28">
            <a:extLst>
              <a:ext uri="{FF2B5EF4-FFF2-40B4-BE49-F238E27FC236}">
                <a16:creationId xmlns:a16="http://schemas.microsoft.com/office/drawing/2014/main" id="{36891C09-BC55-32D2-38C4-69F0AD19ADE3}"/>
              </a:ext>
            </a:extLst>
          </p:cNvPr>
          <p:cNvGrpSpPr/>
          <p:nvPr/>
        </p:nvGrpSpPr>
        <p:grpSpPr>
          <a:xfrm>
            <a:off x="6554343" y="5203568"/>
            <a:ext cx="2406242" cy="2552766"/>
            <a:chOff x="6686681" y="5203568"/>
            <a:chExt cx="2406242" cy="2552766"/>
          </a:xfrm>
        </p:grpSpPr>
        <p:sp>
          <p:nvSpPr>
            <p:cNvPr id="9" name="Freeform: Shape 8">
              <a:extLst>
                <a:ext uri="{FF2B5EF4-FFF2-40B4-BE49-F238E27FC236}">
                  <a16:creationId xmlns:a16="http://schemas.microsoft.com/office/drawing/2014/main" id="{82AE32A8-5CFE-6FF2-3DD8-ED4300C61EA9}"/>
                </a:ext>
              </a:extLst>
            </p:cNvPr>
            <p:cNvSpPr/>
            <p:nvPr/>
          </p:nvSpPr>
          <p:spPr>
            <a:xfrm>
              <a:off x="6686681" y="5203568"/>
              <a:ext cx="2406242" cy="2552766"/>
            </a:xfrm>
            <a:custGeom>
              <a:avLst/>
              <a:gdLst>
                <a:gd name="connsiteX0" fmla="*/ 1782184 w 1862213"/>
                <a:gd name="connsiteY0" fmla="*/ 888 h 1862213"/>
                <a:gd name="connsiteX1" fmla="*/ 1853297 w 1862213"/>
                <a:gd name="connsiteY1" fmla="*/ 102822 h 1862213"/>
                <a:gd name="connsiteX2" fmla="*/ 1326231 w 1862213"/>
                <a:gd name="connsiteY2" fmla="*/ 1057246 h 1862213"/>
                <a:gd name="connsiteX3" fmla="*/ 1040069 w 1862213"/>
                <a:gd name="connsiteY3" fmla="*/ 1575469 h 1862213"/>
                <a:gd name="connsiteX4" fmla="*/ 162506 w 1862213"/>
                <a:gd name="connsiteY4" fmla="*/ 1699708 h 1862213"/>
                <a:gd name="connsiteX5" fmla="*/ 286745 w 1862213"/>
                <a:gd name="connsiteY5" fmla="*/ 822145 h 1862213"/>
                <a:gd name="connsiteX6" fmla="*/ 804968 w 1862213"/>
                <a:gd name="connsiteY6" fmla="*/ 535983 h 1862213"/>
                <a:gd name="connsiteX7" fmla="*/ 1759391 w 1862213"/>
                <a:gd name="connsiteY7" fmla="*/ 8917 h 1862213"/>
                <a:gd name="connsiteX8" fmla="*/ 1782184 w 1862213"/>
                <a:gd name="connsiteY8" fmla="*/ 888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13" h="1862213">
                  <a:moveTo>
                    <a:pt x="1782184" y="888"/>
                  </a:moveTo>
                  <a:cubicBezTo>
                    <a:pt x="1835071" y="-7870"/>
                    <a:pt x="1882494" y="49827"/>
                    <a:pt x="1853297" y="102822"/>
                  </a:cubicBezTo>
                  <a:lnTo>
                    <a:pt x="1326231" y="1057246"/>
                  </a:lnTo>
                  <a:lnTo>
                    <a:pt x="1040069" y="1575469"/>
                  </a:lnTo>
                  <a:cubicBezTo>
                    <a:pt x="861754" y="1898759"/>
                    <a:pt x="423470" y="1960672"/>
                    <a:pt x="162506" y="1699708"/>
                  </a:cubicBezTo>
                  <a:cubicBezTo>
                    <a:pt x="-98458" y="1438744"/>
                    <a:pt x="-36546" y="1000460"/>
                    <a:pt x="286745" y="822145"/>
                  </a:cubicBezTo>
                  <a:lnTo>
                    <a:pt x="804968" y="535983"/>
                  </a:lnTo>
                  <a:lnTo>
                    <a:pt x="1759391" y="8917"/>
                  </a:lnTo>
                  <a:cubicBezTo>
                    <a:pt x="1766962" y="4746"/>
                    <a:pt x="1774629" y="2139"/>
                    <a:pt x="1782184" y="888"/>
                  </a:cubicBezTo>
                  <a:close/>
                </a:path>
              </a:pathLst>
            </a:custGeom>
            <a:solidFill>
              <a:schemeClr val="accent6"/>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4" name="Graphic 23" descr="Lightbulb">
              <a:extLst>
                <a:ext uri="{FF2B5EF4-FFF2-40B4-BE49-F238E27FC236}">
                  <a16:creationId xmlns:a16="http://schemas.microsoft.com/office/drawing/2014/main" id="{99F47A35-29C0-214F-83B8-0919B0F44BB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843792" y="6582856"/>
              <a:ext cx="945227" cy="1002785"/>
            </a:xfrm>
            <a:prstGeom prst="rect">
              <a:avLst/>
            </a:prstGeom>
          </p:spPr>
        </p:pic>
      </p:grpSp>
      <p:grpSp>
        <p:nvGrpSpPr>
          <p:cNvPr id="27" name="Group 26">
            <a:extLst>
              <a:ext uri="{FF2B5EF4-FFF2-40B4-BE49-F238E27FC236}">
                <a16:creationId xmlns:a16="http://schemas.microsoft.com/office/drawing/2014/main" id="{64D6EC8E-7BB9-8630-6043-5B7AECAD4721}"/>
              </a:ext>
            </a:extLst>
          </p:cNvPr>
          <p:cNvGrpSpPr/>
          <p:nvPr/>
        </p:nvGrpSpPr>
        <p:grpSpPr>
          <a:xfrm>
            <a:off x="6554311" y="2532254"/>
            <a:ext cx="2406274" cy="2552766"/>
            <a:chOff x="6686649" y="2532254"/>
            <a:chExt cx="2406274" cy="2552766"/>
          </a:xfrm>
        </p:grpSpPr>
        <p:sp>
          <p:nvSpPr>
            <p:cNvPr id="6" name="Freeform: Shape 5">
              <a:extLst>
                <a:ext uri="{FF2B5EF4-FFF2-40B4-BE49-F238E27FC236}">
                  <a16:creationId xmlns:a16="http://schemas.microsoft.com/office/drawing/2014/main" id="{6CA77AA1-4B96-2643-DF92-F283A500AFBD}"/>
                </a:ext>
              </a:extLst>
            </p:cNvPr>
            <p:cNvSpPr/>
            <p:nvPr/>
          </p:nvSpPr>
          <p:spPr>
            <a:xfrm>
              <a:off x="6686649" y="2532254"/>
              <a:ext cx="2406274" cy="2552766"/>
            </a:xfrm>
            <a:custGeom>
              <a:avLst/>
              <a:gdLst>
                <a:gd name="connsiteX0" fmla="*/ 507866 w 1862238"/>
                <a:gd name="connsiteY0" fmla="*/ 1892 h 1862213"/>
                <a:gd name="connsiteX1" fmla="*/ 1040098 w 1862238"/>
                <a:gd name="connsiteY1" fmla="*/ 286744 h 1862213"/>
                <a:gd name="connsiteX2" fmla="*/ 1326259 w 1862238"/>
                <a:gd name="connsiteY2" fmla="*/ 804967 h 1862213"/>
                <a:gd name="connsiteX3" fmla="*/ 1853322 w 1862238"/>
                <a:gd name="connsiteY3" fmla="*/ 1759391 h 1862213"/>
                <a:gd name="connsiteX4" fmla="*/ 1759416 w 1862238"/>
                <a:gd name="connsiteY4" fmla="*/ 1853297 h 1862213"/>
                <a:gd name="connsiteX5" fmla="*/ 804659 w 1862238"/>
                <a:gd name="connsiteY5" fmla="*/ 1326567 h 1862213"/>
                <a:gd name="connsiteX6" fmla="*/ 286436 w 1862238"/>
                <a:gd name="connsiteY6" fmla="*/ 1040406 h 1862213"/>
                <a:gd name="connsiteX7" fmla="*/ 162533 w 1862238"/>
                <a:gd name="connsiteY7" fmla="*/ 162508 h 1862213"/>
                <a:gd name="connsiteX8" fmla="*/ 507866 w 1862238"/>
                <a:gd name="connsiteY8" fmla="*/ 1892 h 1862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238" h="1862213">
                  <a:moveTo>
                    <a:pt x="507866" y="1892"/>
                  </a:moveTo>
                  <a:cubicBezTo>
                    <a:pt x="715655" y="-15268"/>
                    <a:pt x="928652" y="84687"/>
                    <a:pt x="1040098" y="286744"/>
                  </a:cubicBezTo>
                  <a:lnTo>
                    <a:pt x="1326259" y="804967"/>
                  </a:lnTo>
                  <a:lnTo>
                    <a:pt x="1853322" y="1759391"/>
                  </a:lnTo>
                  <a:cubicBezTo>
                    <a:pt x="1886690" y="1819957"/>
                    <a:pt x="1819982" y="1886665"/>
                    <a:pt x="1759416" y="1853297"/>
                  </a:cubicBezTo>
                  <a:lnTo>
                    <a:pt x="804659" y="1326567"/>
                  </a:lnTo>
                  <a:lnTo>
                    <a:pt x="286436" y="1040406"/>
                  </a:lnTo>
                  <a:cubicBezTo>
                    <a:pt x="-36522" y="861759"/>
                    <a:pt x="-98433" y="423474"/>
                    <a:pt x="162533" y="162508"/>
                  </a:cubicBezTo>
                  <a:cubicBezTo>
                    <a:pt x="260395" y="64646"/>
                    <a:pt x="383193" y="12188"/>
                    <a:pt x="507866" y="1892"/>
                  </a:cubicBezTo>
                  <a:close/>
                </a:path>
              </a:pathLst>
            </a:custGeom>
            <a:solidFill>
              <a:schemeClr val="accent2"/>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5" name="Graphic 24" descr="Rocket">
              <a:extLst>
                <a:ext uri="{FF2B5EF4-FFF2-40B4-BE49-F238E27FC236}">
                  <a16:creationId xmlns:a16="http://schemas.microsoft.com/office/drawing/2014/main" id="{24D34412-42E9-2AEE-EB26-4F4656E3C21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843792" y="2700819"/>
              <a:ext cx="945227" cy="1002785"/>
            </a:xfrm>
            <a:prstGeom prst="rect">
              <a:avLst/>
            </a:prstGeom>
          </p:spPr>
        </p:pic>
      </p:grpSp>
    </p:spTree>
    <p:extLst>
      <p:ext uri="{BB962C8B-B14F-4D97-AF65-F5344CB8AC3E}">
        <p14:creationId xmlns:p14="http://schemas.microsoft.com/office/powerpoint/2010/main" val="356806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1000"/>
                                        <p:tgtEl>
                                          <p:spTgt spid="20"/>
                                        </p:tgtEl>
                                      </p:cBhvr>
                                    </p:animEffect>
                                    <p:anim calcmode="lin" valueType="num">
                                      <p:cBhvr>
                                        <p:cTn id="23" dur="1000" fill="hold"/>
                                        <p:tgtEl>
                                          <p:spTgt spid="20"/>
                                        </p:tgtEl>
                                        <p:attrNameLst>
                                          <p:attrName>ppt_x</p:attrName>
                                        </p:attrNameLst>
                                      </p:cBhvr>
                                      <p:tavLst>
                                        <p:tav tm="0">
                                          <p:val>
                                            <p:strVal val="#ppt_x"/>
                                          </p:val>
                                        </p:tav>
                                        <p:tav tm="100000">
                                          <p:val>
                                            <p:strVal val="#ppt_x"/>
                                          </p:val>
                                        </p:tav>
                                      </p:tavLst>
                                    </p:anim>
                                    <p:anim calcmode="lin" valueType="num">
                                      <p:cBhvr>
                                        <p:cTn id="24" dur="1000" fill="hold"/>
                                        <p:tgtEl>
                                          <p:spTgt spid="2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1000"/>
                                        <p:tgtEl>
                                          <p:spTgt spid="29"/>
                                        </p:tgtEl>
                                      </p:cBhvr>
                                    </p:animEffect>
                                    <p:anim calcmode="lin" valueType="num">
                                      <p:cBhvr>
                                        <p:cTn id="38" dur="1000" fill="hold"/>
                                        <p:tgtEl>
                                          <p:spTgt spid="29"/>
                                        </p:tgtEl>
                                        <p:attrNameLst>
                                          <p:attrName>ppt_x</p:attrName>
                                        </p:attrNameLst>
                                      </p:cBhvr>
                                      <p:tavLst>
                                        <p:tav tm="0">
                                          <p:val>
                                            <p:strVal val="#ppt_x"/>
                                          </p:val>
                                        </p:tav>
                                        <p:tav tm="100000">
                                          <p:val>
                                            <p:strVal val="#ppt_x"/>
                                          </p:val>
                                        </p:tav>
                                      </p:tavLst>
                                    </p:anim>
                                    <p:anim calcmode="lin" valueType="num">
                                      <p:cBhvr>
                                        <p:cTn id="39" dur="1000" fill="hold"/>
                                        <p:tgtEl>
                                          <p:spTgt spid="29"/>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7"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Goroutine Creation</a:t>
            </a:r>
          </a:p>
        </p:txBody>
      </p:sp>
      <p:sp>
        <p:nvSpPr>
          <p:cNvPr id="3" name="Rectangle: Rounded Corners 2">
            <a:extLst>
              <a:ext uri="{FF2B5EF4-FFF2-40B4-BE49-F238E27FC236}">
                <a16:creationId xmlns:a16="http://schemas.microsoft.com/office/drawing/2014/main" id="{22FBC323-B333-B6D8-3667-F1767867B39A}"/>
              </a:ext>
            </a:extLst>
          </p:cNvPr>
          <p:cNvSpPr/>
          <p:nvPr/>
        </p:nvSpPr>
        <p:spPr bwMode="auto">
          <a:xfrm>
            <a:off x="986971" y="1750284"/>
            <a:ext cx="16314057" cy="1588001"/>
          </a:xfrm>
          <a:prstGeom prst="roundRect">
            <a:avLst/>
          </a:prstGeom>
          <a:solidFill>
            <a:schemeClr val="accent2">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can create a goroutine using the go keyword, followed by a function call or a function literal.</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 The syntax is as follows: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8D0DA2F1-7DAC-0576-F4C3-28898558B292}"/>
              </a:ext>
            </a:extLst>
          </p:cNvPr>
          <p:cNvSpPr/>
          <p:nvPr/>
        </p:nvSpPr>
        <p:spPr bwMode="auto">
          <a:xfrm>
            <a:off x="5079999" y="4086326"/>
            <a:ext cx="8128001" cy="5138057"/>
          </a:xfrm>
          <a:prstGeom prst="roundRect">
            <a:avLst/>
          </a:prstGeom>
          <a:noFill/>
          <a:ln w="12700" cap="flat" cmpd="sng" algn="ctr">
            <a:solidFill>
              <a:schemeClr val="accent1"/>
            </a:solidFill>
            <a:prstDash val="solid"/>
            <a:round/>
            <a:headEnd type="none" w="sm" len="sm"/>
            <a:tailEnd type="none" w="sm" len="sm"/>
          </a:ln>
          <a:effectLst/>
        </p:spPr>
        <p:txBody>
          <a:bodyPr vert="horz" wrap="square" lIns="182880" tIns="91440" rIns="182880" bIns="91440" numCol="1" rtlCol="0" anchor="ctr" anchorCtr="0" compatLnSpc="1"/>
          <a:lstStyle/>
          <a:p>
            <a:pPr marL="179705" lvl="1" fontAlgn="base">
              <a:lnSpc>
                <a:spcPct val="150000"/>
              </a:lnSpc>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name(){</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statements</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using go keyword as the </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prefix of your function call</a:t>
            </a:r>
          </a:p>
          <a:p>
            <a:pPr marL="179705" lvl="1" fontAlgn="base">
              <a:lnSpc>
                <a:spcPct val="150000"/>
              </a:lnSpc>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 name()</a:t>
            </a:r>
          </a:p>
        </p:txBody>
      </p:sp>
      <p:sp>
        <p:nvSpPr>
          <p:cNvPr id="5" name="Rectangle: Rounded Corners 4">
            <a:extLst>
              <a:ext uri="{FF2B5EF4-FFF2-40B4-BE49-F238E27FC236}">
                <a16:creationId xmlns:a16="http://schemas.microsoft.com/office/drawing/2014/main" id="{121D7FBF-FC8A-B470-DEDA-54A6D7F133FA}"/>
              </a:ext>
            </a:extLst>
          </p:cNvPr>
          <p:cNvSpPr/>
          <p:nvPr/>
        </p:nvSpPr>
        <p:spPr bwMode="auto">
          <a:xfrm>
            <a:off x="7636951" y="3655890"/>
            <a:ext cx="3014096" cy="4276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13269909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707</TotalTime>
  <Words>1082</Words>
  <Application>Microsoft Office PowerPoint</Application>
  <PresentationFormat>Custom</PresentationFormat>
  <Paragraphs>106</Paragraphs>
  <Slides>15</Slides>
  <Notes>7</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Calibri</vt:lpstr>
      <vt:lpstr>Consolas</vt:lpstr>
      <vt:lpstr>Arial</vt:lpstr>
      <vt:lpstr>Google Sans</vt:lpstr>
      <vt:lpstr>Calibri Light</vt:lpstr>
      <vt:lpstr>Office Theme</vt:lpstr>
      <vt:lpstr>Custom Design</vt:lpstr>
      <vt:lpstr>1_Custom Design</vt:lpstr>
      <vt:lpstr>PowerPoint Presentation</vt:lpstr>
      <vt:lpstr>PowerPoint Presentation</vt:lpstr>
      <vt:lpstr>PowerPoint Presentation</vt:lpstr>
      <vt:lpstr>Topics</vt:lpstr>
      <vt:lpstr>Learning Objectives</vt:lpstr>
      <vt:lpstr>Goroutine</vt:lpstr>
      <vt:lpstr>Introduction to Goroutines </vt:lpstr>
      <vt:lpstr>Characteristics of Goroutines</vt:lpstr>
      <vt:lpstr>Goroutine Creation</vt:lpstr>
      <vt:lpstr>Goroutine Example</vt:lpstr>
      <vt:lpstr>Goroutine Example (contd.)</vt:lpstr>
      <vt:lpstr>Goroutine Example Explanation</vt:lpstr>
      <vt:lpstr>Uses of Goroutines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77</cp:revision>
  <dcterms:created xsi:type="dcterms:W3CDTF">2023-08-03T08:03:00Z</dcterms:created>
  <dcterms:modified xsi:type="dcterms:W3CDTF">2023-11-02T06:13:39Z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